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60" r:id="rId3"/>
    <p:sldId id="263" r:id="rId4"/>
    <p:sldId id="278" r:id="rId5"/>
    <p:sldId id="257" r:id="rId6"/>
    <p:sldId id="277" r:id="rId7"/>
    <p:sldId id="279" r:id="rId8"/>
    <p:sldId id="276" r:id="rId9"/>
    <p:sldId id="270" r:id="rId10"/>
    <p:sldId id="261" r:id="rId11"/>
    <p:sldId id="268" r:id="rId12"/>
    <p:sldId id="283" r:id="rId13"/>
    <p:sldId id="284" r:id="rId14"/>
    <p:sldId id="265" r:id="rId15"/>
    <p:sldId id="264" r:id="rId16"/>
    <p:sldId id="267" r:id="rId17"/>
    <p:sldId id="281" r:id="rId18"/>
    <p:sldId id="280" r:id="rId19"/>
    <p:sldId id="269" r:id="rId20"/>
    <p:sldId id="282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7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79C"/>
    <a:srgbClr val="FFDA94"/>
    <a:srgbClr val="FFFF7D"/>
    <a:srgbClr val="FFCD2D"/>
    <a:srgbClr val="FF4F4F"/>
    <a:srgbClr val="7030A0"/>
    <a:srgbClr val="E8EEF8"/>
    <a:srgbClr val="FF6699"/>
    <a:srgbClr val="13253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57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436" y="440"/>
      </p:cViewPr>
      <p:guideLst>
        <p:guide orient="horz" pos="2472"/>
        <p:guide pos="7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D0263-783B-4E16-B870-C7E6B2DF8693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9CE53-B159-4CC1-B5D3-DE19906B13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82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25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468AA-A5A1-B736-DD4E-B2844FDEC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7D2993-9CB1-ECAB-BC26-4D763F460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1BEAAD-E59B-9B38-84F1-77EF3F5FD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8276C-E795-2962-11E0-3500D7F04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11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76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7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2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950C-1454-E748-DF58-7DD1ADD30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067E1-E1B8-AB39-85A0-AAA628BDBA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AD526-1E9C-2BFF-8603-EE521DBB3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51DC-A97D-0584-AEE0-05E0CD130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2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AB14D-3504-431B-8299-1E80EE56F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DD3B4-7512-6114-B2C2-5865AEECA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96D14-6DF8-2CE6-0925-A2BE607E7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FE443-EE74-4269-2FEB-07F28D3858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4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7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9471C-EF44-F3A5-3346-3436800B9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C6177-A397-8EC4-E43B-9A6E20119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2DA81-CF1D-68AE-6A88-778A9DFEF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48E18-CE02-45D3-CD9B-79EB6ACDE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15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9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05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C0FEF-D5B5-93EC-9486-8E137E8BA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49363-EBA7-9F94-8899-8C7BBC392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F0153E-3DE0-224A-A3DE-5B652473B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7F7B6-09CF-E6EA-1200-6F3EB4862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8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27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1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FC51C-0573-A37D-CB3B-3B20D41D0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40922F-CF78-C106-2C80-42D0D938C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C6A8B-63ED-8487-FD56-45D53DEC0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54078-1A4D-6908-D228-6E42009B3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14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8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9CE53-B159-4CC1-B5D3-DE19906B13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4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9175-6305-4346-9ADE-CE69930A0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CA4BE-5161-46E6-BE91-E3B948482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646AD-A1B3-4F5E-B2ED-8B877A59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B0F0-6073-4180-951D-C07C17A9B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6069C-8DA8-4A57-90D6-F4F738267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9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3257-7F2B-4D51-AB02-3EF94769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42A9-EDD0-40AC-9D70-FEDE02F35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70E20-0978-494A-AE1F-BF3E2A17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5480-105D-4FC7-BE3F-F470F4DB6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5F687-8A59-418E-8881-F6077D5F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9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B6C2A0-066D-49CA-B18C-D0BC7DDBF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B594F-14FA-431A-8D04-2BBF9FF44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CE198-995E-4374-91F3-EEFB9943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FC851-4C07-439D-874B-453E8890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88603-6089-4ADE-822C-F4558912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8978-9664-4A4C-A973-73318BDF4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A544-8734-465F-B7D7-2EB0CFF13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49FB3-54F5-49B8-9024-6DF694D1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CBF1-9372-4048-A40D-4415DAD6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D5EB4-ED4A-4093-A639-287BFB76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BAF9-5318-4CC8-AC80-094BC598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01E58-2049-4714-8B6C-F52218395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ABD68-93AE-47D9-BAA9-DE92CA68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717C9-7629-439D-A1E6-F0126FD6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FD706-0601-4BF5-B322-63BEDF879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4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4B51-6342-491B-8DC5-6E9170C5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0D39-9F71-4A71-9B1B-C8B431D33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52A54-C583-4532-91D7-5CA8D20FC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C7DF0-ED4D-4263-9423-F834D0DE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E6B87-4624-4195-AEAA-5B12CFB56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AEBF5-4E56-4B60-8E41-92CE5C04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1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44C2-DDEB-4339-9C35-725851CBD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27969-4599-4083-B7DC-A90FEF7A8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CDA44-B89F-4E3C-ACED-141B61CE9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109E37-0CEA-4C46-B74C-DF64DC34B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861850-0E38-4019-8AD0-0E77E4339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BAA4FE-F42E-4715-A69F-A1257066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DE6F3-007C-4DDD-A539-67591B86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E18F5-1707-454A-B674-48E3B325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5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978E-B2A8-4411-8852-68C4C154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8DCD8-3827-49B3-9680-1CEBEA7E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714D8-76B2-486E-8259-437B235D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7DE9C-ACFD-4BC5-B1A1-F4245E1AB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ADD448-E32F-4131-A150-89C8204A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EFE754-C361-42A1-BA6F-67121A72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F27C3-B07A-4226-AA14-6826216D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6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7D19-E882-4123-9C61-BC22EBEC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77E5-861C-4067-B129-CEBED113D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EC7AB-E6F8-4DEF-9316-5841D6619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2B56E-591D-4F59-9882-EE4A4387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56C4B-FFD1-4FD9-9889-DA979A43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91CC6-8B72-4515-A6AE-2033CDF2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2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0E85-2ABF-4D0C-989C-89222556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5AFE96-9A9E-4406-95A3-FF08A1F47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CED6D-E604-4C68-9549-ACC70BF3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376B2-F4B9-4071-A3EE-0019951B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D5001-BDB7-4CFC-B150-FC97127E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4DD3D-75DD-48D7-B407-9A76A478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51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13D79A-2F47-4DAB-A99C-4F95EAD96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E3A86-03CC-4E10-9D96-7BD2A24E9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0658E-98B3-4A91-BE22-ABA516DDCB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3445-E514-4C2D-A79C-05CBB76BB6EC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E2A4A-568A-4BA0-838E-B3A678EB8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DEA52-CD83-4E33-AD08-A1AE0FB4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2E7F6-0D82-4E98-8C29-8DA888797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5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cwalter.net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bit.ly/49NUMjD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arxiv.org/abs/2311.1703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iia.com/generative-artificial-intelligence-models-leak-private-data/" TargetMode="External"/><Relationship Id="rId5" Type="http://schemas.openxmlformats.org/officeDocument/2006/relationships/hyperlink" Target="https://www.zdnet.com/article/chatgpt-can-leak-source-data-violate-privacy-says-googles-deepmind/" TargetMode="External"/><Relationship Id="rId4" Type="http://schemas.openxmlformats.org/officeDocument/2006/relationships/hyperlink" Target="https://www.wiz.io/blog/38-terabytes-of-private-data-accidentally-exposed-by-microsoft-ai-researcher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io.com/about/press/clio-unveils-clio-duo/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s://www.clio.com/manag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obinai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www.harvey.ai/" TargetMode="External"/><Relationship Id="rId10" Type="http://schemas.openxmlformats.org/officeDocument/2006/relationships/hyperlink" Target="https://casetext.com/" TargetMode="External"/><Relationship Id="rId4" Type="http://schemas.openxmlformats.org/officeDocument/2006/relationships/image" Target="../media/image46.png"/><Relationship Id="rId9" Type="http://schemas.openxmlformats.org/officeDocument/2006/relationships/hyperlink" Target="https://www.thomsonreuters.com/en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Protecting_Americans_from_Foreign_Adversary_Controlled_Applications_Act" TargetMode="External"/><Relationship Id="rId4" Type="http://schemas.openxmlformats.org/officeDocument/2006/relationships/hyperlink" Target="https://www.reuters.com/legal/tiktok-must-face-lawsuit-over-10-year-old-girls-death-us-court-rules-2024-08-28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ports/wimbled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lifearchitect.ai/" TargetMode="Externa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m4a"/><Relationship Id="rId7" Type="http://schemas.openxmlformats.org/officeDocument/2006/relationships/image" Target="../media/image3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Relationship Id="rId9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39A0157-A779-4254-8DD0-25D15FEA8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" b="32659"/>
          <a:stretch/>
        </p:blipFill>
        <p:spPr bwMode="auto">
          <a:xfrm>
            <a:off x="2293683" y="3529746"/>
            <a:ext cx="7604631" cy="220673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D7D29-786D-4E24-BC28-C66DCF63DFA4}"/>
              </a:ext>
            </a:extLst>
          </p:cNvPr>
          <p:cNvSpPr txBox="1"/>
          <p:nvPr/>
        </p:nvSpPr>
        <p:spPr>
          <a:xfrm>
            <a:off x="6698750" y="5883419"/>
            <a:ext cx="43592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Office of the Territorial Public Defender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December 12, 2024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199866-A576-FECD-6522-ECAAD555C95D}"/>
              </a:ext>
            </a:extLst>
          </p:cNvPr>
          <p:cNvGrpSpPr/>
          <p:nvPr/>
        </p:nvGrpSpPr>
        <p:grpSpPr>
          <a:xfrm>
            <a:off x="-2" y="266107"/>
            <a:ext cx="12192000" cy="3264483"/>
            <a:chOff x="-1" y="265263"/>
            <a:chExt cx="12192000" cy="326448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403693-A45C-4D20-934E-7B7D0F93EEE3}"/>
                </a:ext>
              </a:extLst>
            </p:cNvPr>
            <p:cNvSpPr txBox="1"/>
            <p:nvPr/>
          </p:nvSpPr>
          <p:spPr>
            <a:xfrm>
              <a:off x="-1" y="265263"/>
              <a:ext cx="12192000" cy="326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15000"/>
                </a:lnSpc>
              </a:pPr>
              <a:r>
                <a:rPr lang="en-US" sz="4400" b="1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Artificial Intelligence in the Legal Arena:</a:t>
              </a:r>
            </a:p>
            <a:p>
              <a:pPr marL="0" marR="0" algn="ctr">
                <a:lnSpc>
                  <a:spcPct val="115000"/>
                </a:lnSpc>
                <a:spcAft>
                  <a:spcPts val="800"/>
                </a:spcAft>
              </a:pPr>
              <a:r>
                <a:rPr lang="en-US" sz="2800" b="1" kern="100" dirty="0"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Opportunities, Challenges, and Ethical Considerations</a:t>
              </a:r>
              <a:endPara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+mn-cs"/>
                  <a:hlinkClick r:id="rId3"/>
                </a:rPr>
                <a:t>Dr. Ben C. Walter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dirty="0">
                  <a:solidFill>
                    <a:srgbClr val="21212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Associate Professor of Mathematics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+mn-cs"/>
                </a:rPr>
                <a:t>University of the Virgin Islands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Picture 6" descr="A logo of a university&#10;&#10;Description automatically generated">
              <a:extLst>
                <a:ext uri="{FF2B5EF4-FFF2-40B4-BE49-F238E27FC236}">
                  <a16:creationId xmlns:a16="http://schemas.microsoft.com/office/drawing/2014/main" id="{CBD3DDC6-0554-45C5-BEA3-8147A94EE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080" y="2569541"/>
              <a:ext cx="803551" cy="81242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5BF435-683A-6B77-AA7B-928EC040A0DB}"/>
              </a:ext>
            </a:extLst>
          </p:cNvPr>
          <p:cNvGrpSpPr/>
          <p:nvPr/>
        </p:nvGrpSpPr>
        <p:grpSpPr>
          <a:xfrm>
            <a:off x="117013" y="5189744"/>
            <a:ext cx="1938339" cy="1578244"/>
            <a:chOff x="9420527" y="905164"/>
            <a:chExt cx="1938339" cy="15782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4101E9-7A7E-D18A-A5A0-650E31E7A1F5}"/>
                </a:ext>
              </a:extLst>
            </p:cNvPr>
            <p:cNvSpPr/>
            <p:nvPr/>
          </p:nvSpPr>
          <p:spPr>
            <a:xfrm>
              <a:off x="9420527" y="905164"/>
              <a:ext cx="1926419" cy="1578244"/>
            </a:xfrm>
            <a:prstGeom prst="rect">
              <a:avLst/>
            </a:prstGeom>
            <a:solidFill>
              <a:srgbClr val="E8EEF8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66B719-F07A-3117-8B0E-3EDA57202FB1}"/>
                </a:ext>
              </a:extLst>
            </p:cNvPr>
            <p:cNvSpPr txBox="1"/>
            <p:nvPr/>
          </p:nvSpPr>
          <p:spPr>
            <a:xfrm>
              <a:off x="9444342" y="2095634"/>
              <a:ext cx="1914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hlinkClick r:id="rId5"/>
                </a:rPr>
                <a:t>https://bit.ly/49NUMjD</a:t>
              </a:r>
              <a:endParaRPr lang="en-US" sz="14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5F8CF8-DD94-DA01-D073-133E4EFDE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76590" y="1001839"/>
              <a:ext cx="1050029" cy="1027845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69E491-36A4-AEB9-9553-8C58B1040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044" y="5751045"/>
            <a:ext cx="1016943" cy="101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496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Some problems with artificial intelligences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24E71E-A066-2110-2CCE-B01C14CAC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" r="28812" b="4867"/>
          <a:stretch/>
        </p:blipFill>
        <p:spPr>
          <a:xfrm>
            <a:off x="9048186" y="952500"/>
            <a:ext cx="2343714" cy="2971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F53D86-3F38-ECDF-4335-1B7CDD174E9B}"/>
              </a:ext>
            </a:extLst>
          </p:cNvPr>
          <p:cNvSpPr txBox="1"/>
          <p:nvPr/>
        </p:nvSpPr>
        <p:spPr>
          <a:xfrm>
            <a:off x="521881" y="1334025"/>
            <a:ext cx="84094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Accuracy / Accountability.</a:t>
            </a:r>
            <a:br>
              <a:rPr lang="en-US" sz="2000" b="1" dirty="0"/>
            </a:br>
            <a:r>
              <a:rPr lang="en-US" sz="2000" dirty="0"/>
              <a:t>False output (“hallucinations”)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Privacy / Confidentiality.</a:t>
            </a:r>
            <a:br>
              <a:rPr lang="en-US" sz="2000" b="1" dirty="0"/>
            </a:br>
            <a:r>
              <a:rPr lang="en-US" sz="2000" dirty="0"/>
              <a:t>Prompts and attached data may be used for further training; various methods can expose training data (glitch tokens, overfitting)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Bias.</a:t>
            </a:r>
            <a:br>
              <a:rPr lang="en-US" sz="2000" b="1" dirty="0"/>
            </a:br>
            <a:r>
              <a:rPr lang="en-US" sz="2000" dirty="0"/>
              <a:t>Characteristics of training data will appear in output; implicit bias has been observed in AI outputs inferring ethnicity from names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Editorializing</a:t>
            </a:r>
            <a:br>
              <a:rPr lang="en-US" sz="2000" dirty="0"/>
            </a:br>
            <a:r>
              <a:rPr lang="en-US" sz="2000" dirty="0"/>
              <a:t>AI likes to construct a narrative</a:t>
            </a:r>
          </a:p>
        </p:txBody>
      </p:sp>
    </p:spTree>
    <p:extLst>
      <p:ext uri="{BB962C8B-B14F-4D97-AF65-F5344CB8AC3E}">
        <p14:creationId xmlns:p14="http://schemas.microsoft.com/office/powerpoint/2010/main" val="393691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Accuracy / Accountability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B66D1-CE3A-79E6-B594-B770C0115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9" b="2998"/>
          <a:stretch/>
        </p:blipFill>
        <p:spPr>
          <a:xfrm>
            <a:off x="8367823" y="1007641"/>
            <a:ext cx="3024077" cy="29166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CD8FC1-ABD8-CF90-2802-AD35E39B797B}"/>
              </a:ext>
            </a:extLst>
          </p:cNvPr>
          <p:cNvSpPr txBox="1"/>
          <p:nvPr/>
        </p:nvSpPr>
        <p:spPr>
          <a:xfrm>
            <a:off x="813363" y="1425971"/>
            <a:ext cx="739059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“Hallucination”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Lack / fabrication of references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gaps in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73711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911BB-E47D-FB72-48B7-2B83DD88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8CBC9EC3-2628-6F4B-60C0-11CFD4845401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E74621-9092-1838-E6E0-4AD8F83571D1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Privacy / Confidentiality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89F74-29B0-AC76-4B2A-B9281BCB3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8200" y="1028700"/>
            <a:ext cx="2904460" cy="2904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7B2B4-CA25-D6AE-2E2D-E0C524424DCF}"/>
              </a:ext>
            </a:extLst>
          </p:cNvPr>
          <p:cNvSpPr txBox="1"/>
          <p:nvPr/>
        </p:nvSpPr>
        <p:spPr>
          <a:xfrm>
            <a:off x="512107" y="1125630"/>
            <a:ext cx="786989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AI can be induced to leak training data.  Massive training data sets can also be directly stolen or exposed via human intervention or </a:t>
            </a:r>
            <a:r>
              <a:rPr lang="en-US" sz="2000" dirty="0">
                <a:hlinkClick r:id="rId4"/>
              </a:rPr>
              <a:t>mistakes</a:t>
            </a:r>
            <a:r>
              <a:rPr lang="en-US" sz="2000" dirty="0"/>
              <a:t>.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Training data privacy</a:t>
            </a:r>
            <a:br>
              <a:rPr lang="en-US" sz="2000" dirty="0"/>
            </a:br>
            <a:r>
              <a:rPr lang="en-US" sz="2000" dirty="0"/>
              <a:t>Internal AI may be trained with confidential data; e.g. names, phone numbers, addresses, salary. </a:t>
            </a:r>
            <a:r>
              <a:rPr lang="en-US" sz="2000" dirty="0">
                <a:hlinkClick r:id="rId5"/>
              </a:rPr>
              <a:t>Known attacks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can extract</a:t>
            </a:r>
            <a:r>
              <a:rPr lang="en-US" sz="2000" dirty="0"/>
              <a:t> </a:t>
            </a:r>
            <a:r>
              <a:rPr lang="en-US" sz="2000" dirty="0">
                <a:hlinkClick r:id="rId7"/>
              </a:rPr>
              <a:t>this information</a:t>
            </a:r>
            <a:r>
              <a:rPr lang="en-US" sz="2000" dirty="0"/>
              <a:t>. </a:t>
            </a:r>
            <a:br>
              <a:rPr lang="en-US" sz="2000" dirty="0"/>
            </a:br>
            <a:r>
              <a:rPr lang="en-US" sz="2000" dirty="0"/>
              <a:t>- see </a:t>
            </a:r>
            <a:r>
              <a:rPr lang="en-US" sz="2000" i="1" dirty="0"/>
              <a:t>Nasr. Scalable extraction of training data… (2023)</a:t>
            </a:r>
            <a:br>
              <a:rPr lang="en-US" sz="2000" i="1" dirty="0"/>
            </a:br>
            <a:endParaRPr lang="en-US" sz="2000" i="1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Query data privacy</a:t>
            </a:r>
            <a:br>
              <a:rPr lang="en-US" sz="2000" dirty="0"/>
            </a:br>
            <a:r>
              <a:rPr lang="en-US" sz="2000" dirty="0"/>
              <a:t>Many AI will </a:t>
            </a:r>
            <a:r>
              <a:rPr lang="en-US" sz="2000" i="1" dirty="0"/>
              <a:t>self-improve</a:t>
            </a:r>
            <a:r>
              <a:rPr lang="en-US" sz="2000" dirty="0"/>
              <a:t>, training on supplied query or analysis data.  Any non-anonymized data exposed to the AI is at risk of leakage.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04991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Bias</a:t>
            </a:r>
          </a:p>
        </p:txBody>
      </p:sp>
      <p:pic>
        <p:nvPicPr>
          <p:cNvPr id="4" name="Picture 3" descr="A collage of a person's face and a scale of scales&#10;&#10;Description automatically generated">
            <a:extLst>
              <a:ext uri="{FF2B5EF4-FFF2-40B4-BE49-F238E27FC236}">
                <a16:creationId xmlns:a16="http://schemas.microsoft.com/office/drawing/2014/main" id="{A16B66D1-CE3A-79E6-B594-B770C0115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028700"/>
            <a:ext cx="2918637" cy="2918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BC744-9DE6-AF35-BFAC-392BF3E96B6F}"/>
              </a:ext>
            </a:extLst>
          </p:cNvPr>
          <p:cNvSpPr txBox="1"/>
          <p:nvPr/>
        </p:nvSpPr>
        <p:spPr>
          <a:xfrm>
            <a:off x="637146" y="1382911"/>
            <a:ext cx="73406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dirty="0"/>
              <a:t>AI reflect any biases present in the data they are trained on, perpetuating existing inequalities. </a:t>
            </a:r>
            <a:r>
              <a:rPr lang="en-US" i="1" dirty="0"/>
              <a:t>(Generated content is based on learned patterns.)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Bias in predictive / automatic decision making</a:t>
            </a:r>
            <a:br>
              <a:rPr lang="en-US" b="1" dirty="0"/>
            </a:br>
            <a:r>
              <a:rPr lang="en-US" dirty="0"/>
              <a:t>Predictive algorithms trained on historic data (e.g. historic crime data or </a:t>
            </a:r>
            <a:r>
              <a:rPr lang="en-US" dirty="0" err="1"/>
              <a:t>cv’s</a:t>
            </a:r>
            <a:r>
              <a:rPr lang="en-US" dirty="0"/>
              <a:t> of successful applicants) don’t account for changing demographics.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Bias in underrepresented language / dialect queries and responses</a:t>
            </a:r>
            <a:br>
              <a:rPr lang="en-US" dirty="0"/>
            </a:br>
            <a:r>
              <a:rPr lang="en-US" dirty="0"/>
              <a:t>Low prestige languages and dialects receive less informative responses.  This perpetuates sociolinguistic inequality.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B0D13-ADF3-A977-9C37-AD1F88BAC054}"/>
              </a:ext>
            </a:extLst>
          </p:cNvPr>
          <p:cNvSpPr txBox="1"/>
          <p:nvPr/>
        </p:nvSpPr>
        <p:spPr>
          <a:xfrm>
            <a:off x="637146" y="4217181"/>
            <a:ext cx="1097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Discriminatory results from machine learning algorithms due to training data bias</a:t>
            </a:r>
            <a:br>
              <a:rPr lang="en-US" b="1" dirty="0"/>
            </a:br>
            <a:r>
              <a:rPr lang="en-US" dirty="0"/>
              <a:t>E.g. facial recognition prone to errors on darker skin tones yielding discriminatory outcomes; medical algorithms less effective on underrepresented groups yielding poor diagnoses; image generation reflecting training bias.</a:t>
            </a:r>
          </a:p>
        </p:txBody>
      </p:sp>
    </p:spTree>
    <p:extLst>
      <p:ext uri="{BB962C8B-B14F-4D97-AF65-F5344CB8AC3E}">
        <p14:creationId xmlns:p14="http://schemas.microsoft.com/office/powerpoint/2010/main" val="198839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When is ChatGPT Appropriate?</a:t>
            </a:r>
          </a:p>
        </p:txBody>
      </p:sp>
      <p:pic>
        <p:nvPicPr>
          <p:cNvPr id="6" name="Picture 5" descr="A diagram of a chat gpt&#10;&#10;Description automatically generated">
            <a:extLst>
              <a:ext uri="{FF2B5EF4-FFF2-40B4-BE49-F238E27FC236}">
                <a16:creationId xmlns:a16="http://schemas.microsoft.com/office/drawing/2014/main" id="{47AAA699-CE5B-2754-416F-D444B59A62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97" y="624265"/>
            <a:ext cx="5401340" cy="59472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3CC2161-E4DB-7525-34BD-34E6D1A1BACE}"/>
              </a:ext>
            </a:extLst>
          </p:cNvPr>
          <p:cNvGrpSpPr/>
          <p:nvPr/>
        </p:nvGrpSpPr>
        <p:grpSpPr>
          <a:xfrm>
            <a:off x="138737" y="1176635"/>
            <a:ext cx="4156949" cy="1282627"/>
            <a:chOff x="138737" y="1176635"/>
            <a:chExt cx="4156949" cy="128262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DFEED2-02BE-6876-B6B7-FC16A5AB3F44}"/>
                </a:ext>
              </a:extLst>
            </p:cNvPr>
            <p:cNvCxnSpPr>
              <a:cxnSpLocks/>
            </p:cNvCxnSpPr>
            <p:nvPr/>
          </p:nvCxnSpPr>
          <p:spPr>
            <a:xfrm>
              <a:off x="2984204" y="1817948"/>
              <a:ext cx="1311482" cy="641314"/>
            </a:xfrm>
            <a:prstGeom prst="straightConnector1">
              <a:avLst/>
            </a:prstGeom>
            <a:ln w="2540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22A4C5-017E-1309-0CCE-CCF4D291BEDD}"/>
                </a:ext>
              </a:extLst>
            </p:cNvPr>
            <p:cNvSpPr txBox="1"/>
            <p:nvPr/>
          </p:nvSpPr>
          <p:spPr>
            <a:xfrm>
              <a:off x="138737" y="1176635"/>
              <a:ext cx="2920408" cy="858857"/>
            </a:xfrm>
            <a:prstGeom prst="roundRect">
              <a:avLst>
                <a:gd name="adj" fmla="val 4268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600" dirty="0"/>
                <a:t>You are here.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3EC8DA-DAE0-E9EE-6B64-C1122FDAC778}"/>
              </a:ext>
            </a:extLst>
          </p:cNvPr>
          <p:cNvGrpSpPr/>
          <p:nvPr/>
        </p:nvGrpSpPr>
        <p:grpSpPr>
          <a:xfrm>
            <a:off x="8935748" y="2010945"/>
            <a:ext cx="3173388" cy="1418055"/>
            <a:chOff x="8935748" y="2010945"/>
            <a:chExt cx="3173388" cy="141805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4A8AE7F-62D8-0EEC-B423-4C39606B4F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5748" y="2652258"/>
              <a:ext cx="1254641" cy="776742"/>
            </a:xfrm>
            <a:prstGeom prst="straightConnector1">
              <a:avLst/>
            </a:prstGeom>
            <a:ln w="2540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F17415-F8AB-59AA-2230-05B56A2AD6C6}"/>
                </a:ext>
              </a:extLst>
            </p:cNvPr>
            <p:cNvSpPr txBox="1"/>
            <p:nvPr/>
          </p:nvSpPr>
          <p:spPr>
            <a:xfrm>
              <a:off x="10075660" y="2010945"/>
              <a:ext cx="2033476" cy="858857"/>
            </a:xfrm>
            <a:prstGeom prst="roundRect">
              <a:avLst>
                <a:gd name="adj" fmla="val 4268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600" dirty="0"/>
                <a:t>Or here.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0C1839-285E-D0C4-41D9-C05808F5F184}"/>
              </a:ext>
            </a:extLst>
          </p:cNvPr>
          <p:cNvGrpSpPr/>
          <p:nvPr/>
        </p:nvGrpSpPr>
        <p:grpSpPr>
          <a:xfrm>
            <a:off x="914400" y="3342132"/>
            <a:ext cx="3328321" cy="1282627"/>
            <a:chOff x="914400" y="3342132"/>
            <a:chExt cx="3328321" cy="128262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892A494-C301-EF40-F11A-2F33D015FD4F}"/>
                </a:ext>
              </a:extLst>
            </p:cNvPr>
            <p:cNvCxnSpPr>
              <a:cxnSpLocks/>
            </p:cNvCxnSpPr>
            <p:nvPr/>
          </p:nvCxnSpPr>
          <p:spPr>
            <a:xfrm>
              <a:off x="2931239" y="3983445"/>
              <a:ext cx="1311482" cy="641314"/>
            </a:xfrm>
            <a:prstGeom prst="straightConnector1">
              <a:avLst/>
            </a:prstGeom>
            <a:ln w="2540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638B17-062D-9FEE-3A14-4BD00FF7DC91}"/>
                </a:ext>
              </a:extLst>
            </p:cNvPr>
            <p:cNvSpPr txBox="1"/>
            <p:nvPr/>
          </p:nvSpPr>
          <p:spPr>
            <a:xfrm>
              <a:off x="914400" y="3342132"/>
              <a:ext cx="2091780" cy="858857"/>
            </a:xfrm>
            <a:prstGeom prst="roundRect">
              <a:avLst>
                <a:gd name="adj" fmla="val 4268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600" dirty="0"/>
                <a:t>Or here.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9BAFCD-378F-120D-9373-E87588F9C4F1}"/>
              </a:ext>
            </a:extLst>
          </p:cNvPr>
          <p:cNvSpPr/>
          <p:nvPr/>
        </p:nvSpPr>
        <p:spPr>
          <a:xfrm>
            <a:off x="5961320" y="6450120"/>
            <a:ext cx="6033085" cy="35630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Flowchart source: </a:t>
            </a:r>
            <a:r>
              <a:rPr lang="en-US" sz="1400" dirty="0" err="1"/>
              <a:t>DataCamp</a:t>
            </a:r>
            <a:r>
              <a:rPr lang="en-US" sz="1400" dirty="0"/>
              <a:t>.  Introduction to ChatGPT, Ch 2 Adopting ChatGPT</a:t>
            </a:r>
          </a:p>
        </p:txBody>
      </p:sp>
    </p:spTree>
    <p:extLst>
      <p:ext uri="{BB962C8B-B14F-4D97-AF65-F5344CB8AC3E}">
        <p14:creationId xmlns:p14="http://schemas.microsoft.com/office/powerpoint/2010/main" val="54114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AI for Attorneys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6D527-6044-8253-2FFA-6DD41E00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37"/>
          <a:stretch/>
        </p:blipFill>
        <p:spPr>
          <a:xfrm>
            <a:off x="8382001" y="1173203"/>
            <a:ext cx="3009900" cy="27510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26A036-26C5-B6FD-F0F1-23818EFF52BB}"/>
                  </a:ext>
                </a:extLst>
              </p:cNvPr>
              <p:cNvSpPr txBox="1"/>
              <p:nvPr/>
            </p:nvSpPr>
            <p:spPr>
              <a:xfrm>
                <a:off x="441007" y="813502"/>
                <a:ext cx="7536346" cy="3902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b="1" dirty="0"/>
                  <a:t>Attorney uses of AI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sPre>
                  </m:oMath>
                </a14:m>
                <a:endParaRPr lang="en-US" sz="2000" b="1" dirty="0"/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Drafting communications (templates)</a:t>
                </a:r>
                <a:br>
                  <a:rPr lang="en-US" dirty="0"/>
                </a:br>
                <a:r>
                  <a:rPr lang="en-US" dirty="0"/>
                  <a:t>   (e.g., memos, emails, correspondence to opposing counsel, etc.)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Conducting legal research (“e-discovery”)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Summarizing legal narratives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Reviewing legal documents / contracts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Drafting legal contracts (templates)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Conducting due diligence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Reviewing discovery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Negotiating / redlining contracts</a:t>
                </a:r>
              </a:p>
              <a:p>
                <a:pPr marL="285750" indent="-166688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Preparing case filings (e.g., pleadings, motions, jury instructions, etc.)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26A036-26C5-B6FD-F0F1-23818EFF5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07" y="813502"/>
                <a:ext cx="7536346" cy="3902415"/>
              </a:xfrm>
              <a:prstGeom prst="rect">
                <a:avLst/>
              </a:prstGeom>
              <a:blipFill>
                <a:blip r:embed="rId4"/>
                <a:stretch>
                  <a:fillRect l="-808" t="-780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65B21AE-8D4E-118F-7ED0-7C38DE28D29F}"/>
              </a:ext>
            </a:extLst>
          </p:cNvPr>
          <p:cNvSpPr txBox="1"/>
          <p:nvPr/>
        </p:nvSpPr>
        <p:spPr>
          <a:xfrm>
            <a:off x="729883" y="4775572"/>
            <a:ext cx="8350322" cy="18158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 Top AI Tools Specifically for Attorneys (by market value):</a:t>
            </a:r>
          </a:p>
          <a:p>
            <a:pPr>
              <a:spcAft>
                <a:spcPts val="600"/>
              </a:spcAft>
            </a:pPr>
            <a:r>
              <a:rPr lang="en-US" dirty="0"/>
              <a:t>   </a:t>
            </a:r>
            <a:r>
              <a:rPr lang="en-US" dirty="0">
                <a:hlinkClick r:id="rId5"/>
              </a:rPr>
              <a:t>Harvey AI</a:t>
            </a:r>
            <a:r>
              <a:rPr lang="en-US" dirty="0"/>
              <a:t>        https://www.harvey.ai             Backed by OpenAI</a:t>
            </a:r>
          </a:p>
          <a:p>
            <a:pPr>
              <a:spcAft>
                <a:spcPts val="600"/>
              </a:spcAft>
            </a:pPr>
            <a:r>
              <a:rPr lang="en-US" b="1" dirty="0"/>
              <a:t>   </a:t>
            </a:r>
            <a:r>
              <a:rPr lang="en-US" dirty="0">
                <a:hlinkClick r:id="rId6"/>
              </a:rPr>
              <a:t>Robin AI</a:t>
            </a:r>
            <a:r>
              <a:rPr lang="en-US" dirty="0"/>
              <a:t>          https://www.robinai.com        Based on Anthropic Claude</a:t>
            </a:r>
          </a:p>
          <a:p>
            <a:pPr>
              <a:spcAft>
                <a:spcPts val="600"/>
              </a:spcAft>
            </a:pPr>
            <a:r>
              <a:rPr lang="en-US" b="1" dirty="0"/>
              <a:t>   </a:t>
            </a:r>
            <a:r>
              <a:rPr lang="en-US" dirty="0">
                <a:hlinkClick r:id="rId7"/>
              </a:rPr>
              <a:t>Clio Manage</a:t>
            </a:r>
            <a:r>
              <a:rPr lang="en-US" dirty="0"/>
              <a:t> / </a:t>
            </a:r>
            <a:r>
              <a:rPr lang="en-US" dirty="0">
                <a:hlinkClick r:id="rId8"/>
              </a:rPr>
              <a:t>Duo</a:t>
            </a:r>
            <a:r>
              <a:rPr lang="en-US" dirty="0"/>
              <a:t> https://www.clio.com     Built on Microsoft Azure / OpenAI</a:t>
            </a:r>
          </a:p>
          <a:p>
            <a:pPr>
              <a:spcAft>
                <a:spcPts val="600"/>
              </a:spcAft>
            </a:pPr>
            <a:r>
              <a:rPr lang="en-US" dirty="0"/>
              <a:t>   </a:t>
            </a:r>
            <a:r>
              <a:rPr lang="en-US" dirty="0">
                <a:hlinkClick r:id="rId9"/>
              </a:rPr>
              <a:t>Thomson Reuters</a:t>
            </a:r>
            <a:r>
              <a:rPr lang="en-US" dirty="0"/>
              <a:t> </a:t>
            </a:r>
            <a:r>
              <a:rPr lang="en-US" dirty="0" err="1">
                <a:hlinkClick r:id="rId10"/>
              </a:rPr>
              <a:t>Casetext</a:t>
            </a:r>
            <a:r>
              <a:rPr lang="en-US" dirty="0">
                <a:hlinkClick r:id="rId10"/>
              </a:rPr>
              <a:t> / </a:t>
            </a:r>
            <a:r>
              <a:rPr lang="en-US" dirty="0" err="1">
                <a:hlinkClick r:id="rId10"/>
              </a:rPr>
              <a:t>CoCounsel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DD115-B752-5FB4-76B5-A43A224AD32E}"/>
              </a:ext>
            </a:extLst>
          </p:cNvPr>
          <p:cNvSpPr txBox="1"/>
          <p:nvPr/>
        </p:nvSpPr>
        <p:spPr>
          <a:xfrm>
            <a:off x="7985761" y="4699749"/>
            <a:ext cx="4121178" cy="119181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Also many legal AI tools targeting public</a:t>
            </a:r>
          </a:p>
          <a:p>
            <a:pPr>
              <a:spcAft>
                <a:spcPts val="600"/>
              </a:spcAft>
            </a:pPr>
            <a:r>
              <a:rPr lang="en-US" dirty="0"/>
              <a:t>    Genie AI   https://www.genieai.co/</a:t>
            </a:r>
          </a:p>
          <a:p>
            <a:r>
              <a:rPr lang="en-US" dirty="0"/>
              <a:t>    </a:t>
            </a:r>
            <a:r>
              <a:rPr lang="en-US" dirty="0" err="1"/>
              <a:t>etc</a:t>
            </a:r>
            <a:r>
              <a:rPr lang="en-US" dirty="0"/>
              <a:t>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232E9-DF6B-17EE-E042-0941EE49B055}"/>
                  </a:ext>
                </a:extLst>
              </p:cNvPr>
              <p:cNvSpPr txBox="1"/>
              <p:nvPr/>
            </p:nvSpPr>
            <p:spPr>
              <a:xfrm>
                <a:off x="5805376" y="6373693"/>
                <a:ext cx="6301563" cy="340519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400" dirty="0"/>
                  <a:t> https://pro.bloomberglaw.com/insights/technology/ai-in-legal-practice-explained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9232E9-DF6B-17EE-E042-0941EE49B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376" y="6373693"/>
                <a:ext cx="6301563" cy="340519"/>
              </a:xfrm>
              <a:prstGeom prst="roundRect">
                <a:avLst/>
              </a:prstGeom>
              <a:blipFill>
                <a:blip r:embed="rId1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11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uiExpand="1" build="p" animBg="1"/>
      <p:bldP spid="14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AI in the Courtroom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06510-683B-B91A-6449-80D75B8C7513}"/>
              </a:ext>
            </a:extLst>
          </p:cNvPr>
          <p:cNvSpPr txBox="1"/>
          <p:nvPr/>
        </p:nvSpPr>
        <p:spPr>
          <a:xfrm>
            <a:off x="596348" y="1679713"/>
            <a:ext cx="4492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Transcription</a:t>
            </a:r>
          </a:p>
          <a:p>
            <a:r>
              <a:rPr lang="en-US" sz="2000" b="1" dirty="0"/>
              <a:t>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51E2B-85D7-7424-70D7-0CB0A1D5F625}"/>
              </a:ext>
            </a:extLst>
          </p:cNvPr>
          <p:cNvSpPr txBox="1"/>
          <p:nvPr/>
        </p:nvSpPr>
        <p:spPr>
          <a:xfrm>
            <a:off x="596348" y="3634019"/>
            <a:ext cx="680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Mexico court system incorporates system from “For the Record” (https://fortherecord.com/) </a:t>
            </a:r>
          </a:p>
        </p:txBody>
      </p:sp>
      <p:pic>
        <p:nvPicPr>
          <p:cNvPr id="9" name="Picture 8" descr="A building with a pool and a drawing of it&#10;&#10;Description automatically generated">
            <a:extLst>
              <a:ext uri="{FF2B5EF4-FFF2-40B4-BE49-F238E27FC236}">
                <a16:creationId xmlns:a16="http://schemas.microsoft.com/office/drawing/2014/main" id="{48928551-C10E-44F9-07EB-2328778A8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"/>
          <a:stretch/>
        </p:blipFill>
        <p:spPr>
          <a:xfrm>
            <a:off x="8415130" y="1076740"/>
            <a:ext cx="2976770" cy="2847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70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9E0C5-A702-EE8D-27A8-E96C83CC8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DE483AA8-E819-144E-B712-07FD328F8A19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C047F4-6B6B-3F83-EE72-19D4CC985499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AI in Crime</a:t>
            </a:r>
          </a:p>
        </p:txBody>
      </p:sp>
      <p:pic>
        <p:nvPicPr>
          <p:cNvPr id="12" name="Picture 11" descr="A mask with different facial expressions&#10;&#10;Description automatically generated">
            <a:extLst>
              <a:ext uri="{FF2B5EF4-FFF2-40B4-BE49-F238E27FC236}">
                <a16:creationId xmlns:a16="http://schemas.microsoft.com/office/drawing/2014/main" id="{F1B519CF-9226-273B-9076-B6E45DF5F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"/>
          <a:stretch/>
        </p:blipFill>
        <p:spPr>
          <a:xfrm>
            <a:off x="8382000" y="1088335"/>
            <a:ext cx="2988365" cy="2835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232058-16F3-6652-D260-84DBF277FF2C}"/>
              </a:ext>
            </a:extLst>
          </p:cNvPr>
          <p:cNvSpPr txBox="1"/>
          <p:nvPr/>
        </p:nvSpPr>
        <p:spPr>
          <a:xfrm>
            <a:off x="670590" y="4199083"/>
            <a:ext cx="7237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“Algorithmic collusion”</a:t>
            </a:r>
            <a:br>
              <a:rPr lang="en-US" dirty="0"/>
            </a:br>
            <a:r>
              <a:rPr lang="en-US" dirty="0"/>
              <a:t>ML driven high frequency trading may contribute to market volatility (2010).  AI driven house price suggestions accused of price-fixing.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62C9F6-2843-09EF-BF95-E68BB8B658AC}"/>
              </a:ext>
            </a:extLst>
          </p:cNvPr>
          <p:cNvSpPr txBox="1"/>
          <p:nvPr/>
        </p:nvSpPr>
        <p:spPr>
          <a:xfrm>
            <a:off x="670590" y="2445484"/>
            <a:ext cx="73486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“Blackout challenge” lawsuit vs TikTok?</a:t>
            </a:r>
            <a:br>
              <a:rPr lang="en-US" b="1" dirty="0"/>
            </a:br>
            <a:r>
              <a:rPr lang="en-US" dirty="0">
                <a:hlinkClick r:id="rId4"/>
              </a:rPr>
              <a:t>Aug 28. US appeals court revives lawsuit</a:t>
            </a:r>
            <a:r>
              <a:rPr lang="en-US" dirty="0"/>
              <a:t>: ML recommendation engines “not protected by sec 230 of Communications Decency Act”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National security threat order </a:t>
            </a:r>
            <a:r>
              <a:rPr lang="en-US" b="1" dirty="0">
                <a:hlinkClick r:id="rId5"/>
              </a:rPr>
              <a:t>(PAFACAA) vs ByteDance</a:t>
            </a:r>
            <a:r>
              <a:rPr lang="en-US" b="1" dirty="0"/>
              <a:t>?</a:t>
            </a:r>
            <a:br>
              <a:rPr lang="en-US" b="1" dirty="0"/>
            </a:br>
            <a:r>
              <a:rPr lang="en-US" dirty="0"/>
              <a:t>TikTok collects data on US citizens, could be used to manipulate opinion?</a:t>
            </a:r>
          </a:p>
        </p:txBody>
      </p:sp>
    </p:spTree>
    <p:extLst>
      <p:ext uri="{BB962C8B-B14F-4D97-AF65-F5344CB8AC3E}">
        <p14:creationId xmlns:p14="http://schemas.microsoft.com/office/powerpoint/2010/main" val="28331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086A1-572C-A35A-F4DA-E557B7CA5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9390937C-0E22-D607-6100-B2F2C1D285CE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5DC428-EB69-85E1-261A-116FA3734CDD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AI in Policing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6DA1C-89BD-CAA7-FFE6-D9FFEE3DE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5"/>
          <a:stretch/>
        </p:blipFill>
        <p:spPr>
          <a:xfrm>
            <a:off x="8382001" y="1101441"/>
            <a:ext cx="3009900" cy="28228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A41BD-E8B9-91AD-1C1B-188DB06BC085}"/>
              </a:ext>
            </a:extLst>
          </p:cNvPr>
          <p:cNvSpPr txBox="1"/>
          <p:nvPr/>
        </p:nvSpPr>
        <p:spPr>
          <a:xfrm>
            <a:off x="518663" y="1425836"/>
            <a:ext cx="786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Many police technology companies / startups are pitching AI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03092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American Bar Association Formal Opinion 512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2B00F-DB10-1CFA-BEFD-3A97572A9240}"/>
              </a:ext>
            </a:extLst>
          </p:cNvPr>
          <p:cNvSpPr txBox="1"/>
          <p:nvPr/>
        </p:nvSpPr>
        <p:spPr>
          <a:xfrm>
            <a:off x="569954" y="926805"/>
            <a:ext cx="1091321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Standing Committee on Ethics and Professional Responsibility.  July 29, 2024</a:t>
            </a:r>
          </a:p>
          <a:p>
            <a:r>
              <a:rPr lang="en-US" i="1" dirty="0"/>
              <a:t>    AI vs ABA Model Rules of Professional Conduct</a:t>
            </a:r>
          </a:p>
          <a:p>
            <a:endParaRPr lang="en-US" i="1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4D27E-4B03-8C72-F8B4-178E16889432}"/>
              </a:ext>
            </a:extLst>
          </p:cNvPr>
          <p:cNvSpPr txBox="1"/>
          <p:nvPr/>
        </p:nvSpPr>
        <p:spPr>
          <a:xfrm>
            <a:off x="999702" y="1799587"/>
            <a:ext cx="1025687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Competence.</a:t>
            </a:r>
          </a:p>
          <a:p>
            <a:pPr>
              <a:spcAft>
                <a:spcPts val="600"/>
              </a:spcAft>
            </a:pPr>
            <a:r>
              <a:rPr lang="en-US" dirty="0"/>
              <a:t>Lawyers should have reasonable understanding of capabilities and risks of generative AI</a:t>
            </a:r>
          </a:p>
          <a:p>
            <a:pPr>
              <a:spcAft>
                <a:spcPts val="600"/>
              </a:spcAft>
            </a:pPr>
            <a:r>
              <a:rPr lang="en-US" dirty="0"/>
              <a:t>Uncritical reliance on generative AI output </a:t>
            </a:r>
            <a:r>
              <a:rPr lang="en-US" i="1" dirty="0"/>
              <a:t>without verification </a:t>
            </a:r>
            <a:r>
              <a:rPr lang="en-US" dirty="0"/>
              <a:t>violates duty of competent representation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sz="2000" b="1" dirty="0"/>
              <a:t>Confidentiality.</a:t>
            </a:r>
          </a:p>
          <a:p>
            <a:pPr>
              <a:spcAft>
                <a:spcPts val="600"/>
              </a:spcAft>
            </a:pPr>
            <a:r>
              <a:rPr lang="en-US" dirty="0"/>
              <a:t>Lawyers must protect client information when using generative AI tools (be wary of sharing data with AI)</a:t>
            </a:r>
          </a:p>
          <a:p>
            <a:pPr>
              <a:spcAft>
                <a:spcPts val="600"/>
              </a:spcAft>
            </a:pPr>
            <a:r>
              <a:rPr lang="en-US" dirty="0"/>
              <a:t>A client’s informed consent must be obtained before inputting information related to client into AI tool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sz="2000" b="1" dirty="0"/>
              <a:t>Communication.</a:t>
            </a:r>
          </a:p>
          <a:p>
            <a:pPr>
              <a:spcAft>
                <a:spcPts val="600"/>
              </a:spcAft>
            </a:pPr>
            <a:r>
              <a:rPr lang="en-US" dirty="0"/>
              <a:t>Clients should be informed about use of AI if output influences a significant decision in representation </a:t>
            </a:r>
            <a:br>
              <a:rPr lang="en-US" dirty="0"/>
            </a:br>
            <a:r>
              <a:rPr lang="en-US" dirty="0"/>
              <a:t>   </a:t>
            </a:r>
            <a:r>
              <a:rPr lang="en-US" i="1" dirty="0"/>
              <a:t>(similar to disclosing involvement of temporary lawyers making significant contributions)</a:t>
            </a:r>
          </a:p>
          <a:p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905A4-B5E3-6A4C-6E50-A87273D088B2}"/>
              </a:ext>
            </a:extLst>
          </p:cNvPr>
          <p:cNvSpPr txBox="1"/>
          <p:nvPr/>
        </p:nvSpPr>
        <p:spPr>
          <a:xfrm>
            <a:off x="1977655" y="6382443"/>
            <a:ext cx="10152749" cy="3405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https://www.americanbar.org/content/dam/aba/administrative/professional_responsibility/ethics-opinions/aba-formal-opinion-512.pdf</a:t>
            </a:r>
          </a:p>
        </p:txBody>
      </p:sp>
    </p:spTree>
    <p:extLst>
      <p:ext uri="{BB962C8B-B14F-4D97-AF65-F5344CB8AC3E}">
        <p14:creationId xmlns:p14="http://schemas.microsoft.com/office/powerpoint/2010/main" val="332147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uiExpand="1" build="p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536E860-C43B-227E-B22A-41AD1462184C}"/>
              </a:ext>
            </a:extLst>
          </p:cNvPr>
          <p:cNvGrpSpPr/>
          <p:nvPr/>
        </p:nvGrpSpPr>
        <p:grpSpPr>
          <a:xfrm>
            <a:off x="301484" y="1054249"/>
            <a:ext cx="4711850" cy="5131398"/>
            <a:chOff x="301484" y="1054249"/>
            <a:chExt cx="4711850" cy="513139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0D1C3B4-BAAD-9836-EC30-3E020366A8B9}"/>
                </a:ext>
              </a:extLst>
            </p:cNvPr>
            <p:cNvSpPr/>
            <p:nvPr/>
          </p:nvSpPr>
          <p:spPr>
            <a:xfrm>
              <a:off x="301484" y="1054249"/>
              <a:ext cx="4711850" cy="5131398"/>
            </a:xfrm>
            <a:prstGeom prst="ellipse">
              <a:avLst/>
            </a:prstGeom>
            <a:solidFill>
              <a:srgbClr val="FF4F4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E9D61B-71BA-75A2-8CED-311268518175}"/>
                </a:ext>
              </a:extLst>
            </p:cNvPr>
            <p:cNvSpPr txBox="1"/>
            <p:nvPr/>
          </p:nvSpPr>
          <p:spPr>
            <a:xfrm>
              <a:off x="1548771" y="1315509"/>
              <a:ext cx="2217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Artificial Intelligence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607042-5213-5398-48A4-F1ACBC3275C1}"/>
              </a:ext>
            </a:extLst>
          </p:cNvPr>
          <p:cNvGrpSpPr/>
          <p:nvPr/>
        </p:nvGrpSpPr>
        <p:grpSpPr>
          <a:xfrm>
            <a:off x="440852" y="1751441"/>
            <a:ext cx="4433115" cy="4410634"/>
            <a:chOff x="440852" y="1751441"/>
            <a:chExt cx="4433115" cy="441063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02A9F08-EFA1-C262-90AF-50D3323A0555}"/>
                </a:ext>
              </a:extLst>
            </p:cNvPr>
            <p:cNvSpPr/>
            <p:nvPr/>
          </p:nvSpPr>
          <p:spPr>
            <a:xfrm>
              <a:off x="440852" y="1751441"/>
              <a:ext cx="4433115" cy="4410634"/>
            </a:xfrm>
            <a:prstGeom prst="ellipse">
              <a:avLst/>
            </a:prstGeom>
            <a:solidFill>
              <a:srgbClr val="FFCD2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A20561-249C-05D1-4A78-B3DDFA3D45CE}"/>
                </a:ext>
              </a:extLst>
            </p:cNvPr>
            <p:cNvSpPr txBox="1"/>
            <p:nvPr/>
          </p:nvSpPr>
          <p:spPr>
            <a:xfrm>
              <a:off x="1638455" y="2048845"/>
              <a:ext cx="2123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Learning</a:t>
              </a:r>
            </a:p>
          </p:txBody>
        </p:sp>
      </p:grp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D276C9-CEE3-868D-9C1B-C8F80201BDFB}"/>
              </a:ext>
            </a:extLst>
          </p:cNvPr>
          <p:cNvGrpSpPr/>
          <p:nvPr/>
        </p:nvGrpSpPr>
        <p:grpSpPr>
          <a:xfrm>
            <a:off x="650837" y="2517289"/>
            <a:ext cx="3991087" cy="3668358"/>
            <a:chOff x="650837" y="2517289"/>
            <a:chExt cx="3991087" cy="366835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A9272D-7EFB-8BD2-5C0C-841D1F44B97C}"/>
                </a:ext>
              </a:extLst>
            </p:cNvPr>
            <p:cNvSpPr/>
            <p:nvPr/>
          </p:nvSpPr>
          <p:spPr>
            <a:xfrm>
              <a:off x="650837" y="2517289"/>
              <a:ext cx="3991087" cy="3668358"/>
            </a:xfrm>
            <a:prstGeom prst="ellipse">
              <a:avLst/>
            </a:prstGeom>
            <a:solidFill>
              <a:srgbClr val="FFFF7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2B646C-E6D9-2CC7-C999-AF75E9493D93}"/>
                </a:ext>
              </a:extLst>
            </p:cNvPr>
            <p:cNvSpPr txBox="1"/>
            <p:nvPr/>
          </p:nvSpPr>
          <p:spPr>
            <a:xfrm>
              <a:off x="1642407" y="2812637"/>
              <a:ext cx="2123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Neural Network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F9BB5F9-3F8C-684A-8301-96DB67A97F2D}"/>
              </a:ext>
            </a:extLst>
          </p:cNvPr>
          <p:cNvGrpSpPr/>
          <p:nvPr/>
        </p:nvGrpSpPr>
        <p:grpSpPr>
          <a:xfrm>
            <a:off x="1033006" y="3281082"/>
            <a:ext cx="3248809" cy="2904565"/>
            <a:chOff x="1033006" y="3281082"/>
            <a:chExt cx="3248809" cy="290456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1C47DD1-F743-786C-2E5D-6B8FE54F0F3E}"/>
                </a:ext>
              </a:extLst>
            </p:cNvPr>
            <p:cNvSpPr/>
            <p:nvPr/>
          </p:nvSpPr>
          <p:spPr>
            <a:xfrm>
              <a:off x="1033006" y="3281082"/>
              <a:ext cx="3248809" cy="2904565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A56C05-885F-6705-5579-039404DAF2C7}"/>
                </a:ext>
              </a:extLst>
            </p:cNvPr>
            <p:cNvSpPr txBox="1"/>
            <p:nvPr/>
          </p:nvSpPr>
          <p:spPr>
            <a:xfrm>
              <a:off x="1638454" y="3576429"/>
              <a:ext cx="2123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Deep Learning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A1798C-8163-AC1F-0B94-6BB98B4EDCCB}"/>
              </a:ext>
            </a:extLst>
          </p:cNvPr>
          <p:cNvGrpSpPr/>
          <p:nvPr/>
        </p:nvGrpSpPr>
        <p:grpSpPr>
          <a:xfrm>
            <a:off x="1420282" y="4023361"/>
            <a:ext cx="2474259" cy="2162286"/>
            <a:chOff x="1420282" y="4023361"/>
            <a:chExt cx="2474259" cy="216228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FC52C75-9EDC-4DCC-9746-45B24AE2EE2F}"/>
                </a:ext>
              </a:extLst>
            </p:cNvPr>
            <p:cNvSpPr/>
            <p:nvPr/>
          </p:nvSpPr>
          <p:spPr>
            <a:xfrm>
              <a:off x="1420282" y="4023361"/>
              <a:ext cx="2474259" cy="216228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D1E72D-B267-5811-7459-FA05065A795E}"/>
                </a:ext>
              </a:extLst>
            </p:cNvPr>
            <p:cNvSpPr txBox="1"/>
            <p:nvPr/>
          </p:nvSpPr>
          <p:spPr>
            <a:xfrm>
              <a:off x="1633956" y="4318706"/>
              <a:ext cx="2123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Generative AI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Artificial Intelligence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0C3EE-82C1-A1E7-FBCE-DED5282FC927}"/>
              </a:ext>
            </a:extLst>
          </p:cNvPr>
          <p:cNvSpPr txBox="1"/>
          <p:nvPr/>
        </p:nvSpPr>
        <p:spPr>
          <a:xfrm>
            <a:off x="5081790" y="1237272"/>
            <a:ext cx="668707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Artificial Intelligence</a:t>
            </a:r>
            <a:r>
              <a:rPr lang="en-US" sz="2000" dirty="0"/>
              <a:t> </a:t>
            </a:r>
            <a:r>
              <a:rPr lang="en-US" sz="2000" b="1" dirty="0"/>
              <a:t>(AI) </a:t>
            </a:r>
            <a:r>
              <a:rPr lang="en-US" sz="2000" dirty="0"/>
              <a:t>- system which performs tasks usually requiring human intelligence</a:t>
            </a:r>
            <a:endParaRPr lang="en-US" sz="2000" b="1" dirty="0"/>
          </a:p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Machine Learning</a:t>
            </a:r>
            <a:r>
              <a:rPr lang="en-US" sz="2000" dirty="0"/>
              <a:t> </a:t>
            </a:r>
            <a:r>
              <a:rPr lang="en-US" sz="2000" b="1" dirty="0"/>
              <a:t>(ML) </a:t>
            </a:r>
            <a:r>
              <a:rPr lang="en-US" sz="2000" dirty="0"/>
              <a:t>– system which learns patterns in data to make predictions without explicit instructions</a:t>
            </a:r>
            <a:endParaRPr lang="en-US" sz="2000" b="1" dirty="0"/>
          </a:p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Neural Networks</a:t>
            </a:r>
            <a:r>
              <a:rPr lang="en-US" sz="2000" dirty="0"/>
              <a:t> – machine learning models inspired by neurons in brains consisting of interconnected nodes</a:t>
            </a:r>
            <a:endParaRPr lang="en-US" sz="2000" b="1" dirty="0"/>
          </a:p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Deep Learning</a:t>
            </a:r>
            <a:r>
              <a:rPr lang="en-US" sz="2000" dirty="0"/>
              <a:t> – multi-layered neural networks with later / deeper layers capturing higher-order information</a:t>
            </a:r>
            <a:endParaRPr lang="en-US" sz="2000" b="1" dirty="0"/>
          </a:p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Generative AI </a:t>
            </a:r>
            <a:r>
              <a:rPr lang="en-US" sz="2000" dirty="0"/>
              <a:t>– systems creating new output – text, images, or audio – as opposed to merely describing or classifying</a:t>
            </a:r>
            <a:endParaRPr lang="en-US" sz="2000" i="1" dirty="0"/>
          </a:p>
          <a:p>
            <a:pPr marL="290513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Large Language Models (LLM) </a:t>
            </a:r>
            <a:r>
              <a:rPr lang="en-US" sz="2000" dirty="0"/>
              <a:t>– deep learning networks trained on text data to understand / generate language</a:t>
            </a:r>
            <a:endParaRPr lang="en-US" sz="20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98AC19-901E-036E-319A-6091BC62818B}"/>
              </a:ext>
            </a:extLst>
          </p:cNvPr>
          <p:cNvGrpSpPr/>
          <p:nvPr/>
        </p:nvGrpSpPr>
        <p:grpSpPr>
          <a:xfrm>
            <a:off x="1633955" y="4765638"/>
            <a:ext cx="2123647" cy="1420009"/>
            <a:chOff x="1633955" y="4765638"/>
            <a:chExt cx="2123647" cy="142000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C75757-6410-8FC2-EA25-9E2931F51881}"/>
                </a:ext>
              </a:extLst>
            </p:cNvPr>
            <p:cNvSpPr/>
            <p:nvPr/>
          </p:nvSpPr>
          <p:spPr>
            <a:xfrm>
              <a:off x="1785769" y="4765638"/>
              <a:ext cx="1699709" cy="142000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F7F864-931F-5C87-D11A-AB53C915F983}"/>
                </a:ext>
              </a:extLst>
            </p:cNvPr>
            <p:cNvSpPr txBox="1"/>
            <p:nvPr/>
          </p:nvSpPr>
          <p:spPr>
            <a:xfrm>
              <a:off x="1633955" y="5182100"/>
              <a:ext cx="2123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Large Language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99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62A1A-50EF-AD4D-5360-7371DA850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A37C50B8-B967-693C-EFC3-8DD81FA4B4A4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13894A-6DE9-7C3F-A846-83CAE93693B2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American Bar Association Formal Opinion 512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B394E-E393-D290-66D1-0DD99EECC27B}"/>
              </a:ext>
            </a:extLst>
          </p:cNvPr>
          <p:cNvSpPr txBox="1"/>
          <p:nvPr/>
        </p:nvSpPr>
        <p:spPr>
          <a:xfrm>
            <a:off x="569953" y="926805"/>
            <a:ext cx="11043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Standing Committee on Ethics and Professional Responsibility.  July 29, 2024</a:t>
            </a:r>
          </a:p>
          <a:p>
            <a:r>
              <a:rPr lang="en-US" i="1" dirty="0"/>
              <a:t>    AI vs ABA Model Rules of Professional Conduct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57EE0-C051-CB97-0C09-D24B239FA6A2}"/>
              </a:ext>
            </a:extLst>
          </p:cNvPr>
          <p:cNvSpPr txBox="1"/>
          <p:nvPr/>
        </p:nvSpPr>
        <p:spPr>
          <a:xfrm>
            <a:off x="990600" y="1809307"/>
            <a:ext cx="11151781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Meritorious Claims, Candor, Court Responsibilities.</a:t>
            </a:r>
          </a:p>
          <a:p>
            <a:pPr>
              <a:spcAft>
                <a:spcPts val="600"/>
              </a:spcAft>
            </a:pPr>
            <a:r>
              <a:rPr lang="en-US" dirty="0"/>
              <a:t>Lawyers must verify that AI outputs (especially legal citations and analyses) are accurate and do not mislead courts</a:t>
            </a:r>
          </a:p>
          <a:p>
            <a:pPr>
              <a:spcAft>
                <a:spcPts val="600"/>
              </a:spcAft>
            </a:pPr>
            <a:r>
              <a:rPr lang="en-US" dirty="0"/>
              <a:t>Lawyers should be prepared to explain to courts how they used AI, sources of information, and level of review 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>
              <a:spcAft>
                <a:spcPts val="600"/>
              </a:spcAft>
            </a:pPr>
            <a:r>
              <a:rPr lang="en-US" sz="2000" b="1" dirty="0"/>
              <a:t>Supervisory Duties</a:t>
            </a:r>
            <a:r>
              <a:rPr lang="en-US" sz="2000" dirty="0"/>
              <a:t>.</a:t>
            </a:r>
          </a:p>
          <a:p>
            <a:pPr>
              <a:spcAft>
                <a:spcPts val="600"/>
              </a:spcAft>
            </a:pPr>
            <a:r>
              <a:rPr lang="en-US" dirty="0"/>
              <a:t>Legal professionals must ensure proper use of generative AI tools by subordinates and nonlawyers to ensure compliance with guidelines on competence and confidentiality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sz="2000" b="1" dirty="0"/>
              <a:t>Fees.</a:t>
            </a:r>
          </a:p>
          <a:p>
            <a:pPr>
              <a:spcAft>
                <a:spcPts val="600"/>
              </a:spcAft>
            </a:pPr>
            <a:r>
              <a:rPr lang="en-US" dirty="0"/>
              <a:t>Fees for generative AI assisted work must be reasonable and reflect </a:t>
            </a:r>
            <a:r>
              <a:rPr lang="en-US" b="1" dirty="0"/>
              <a:t>actual time </a:t>
            </a:r>
            <a:r>
              <a:rPr lang="en-US" dirty="0"/>
              <a:t>spent or direct costs incurred</a:t>
            </a:r>
          </a:p>
          <a:p>
            <a:pPr>
              <a:spcAft>
                <a:spcPts val="600"/>
              </a:spcAft>
            </a:pPr>
            <a:r>
              <a:rPr lang="en-US" dirty="0"/>
              <a:t>Overcharging clients for efficiencies gained through generative AI use violates ethical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8A1BF-76EA-4961-AC43-72B4B98673CE}"/>
              </a:ext>
            </a:extLst>
          </p:cNvPr>
          <p:cNvSpPr txBox="1"/>
          <p:nvPr/>
        </p:nvSpPr>
        <p:spPr>
          <a:xfrm>
            <a:off x="1977655" y="6382443"/>
            <a:ext cx="10152749" cy="34051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https://www.americanbar.org/content/dam/aba/administrative/professional_responsibility/ethics-opinions/aba-formal-opinion-512.pdf</a:t>
            </a:r>
          </a:p>
        </p:txBody>
      </p:sp>
    </p:spTree>
    <p:extLst>
      <p:ext uri="{BB962C8B-B14F-4D97-AF65-F5344CB8AC3E}">
        <p14:creationId xmlns:p14="http://schemas.microsoft.com/office/powerpoint/2010/main" val="41378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Some references</a:t>
            </a:r>
          </a:p>
        </p:txBody>
      </p:sp>
    </p:spTree>
    <p:extLst>
      <p:ext uri="{BB962C8B-B14F-4D97-AF65-F5344CB8AC3E}">
        <p14:creationId xmlns:p14="http://schemas.microsoft.com/office/powerpoint/2010/main" val="340203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Some Applications of Artificial Intelligence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8E697-8FEB-DD5A-A0D6-5E54A597A19B}"/>
              </a:ext>
            </a:extLst>
          </p:cNvPr>
          <p:cNvSpPr txBox="1"/>
          <p:nvPr/>
        </p:nvSpPr>
        <p:spPr>
          <a:xfrm>
            <a:off x="901700" y="887825"/>
            <a:ext cx="11290300" cy="538929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Self-driving cars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Smart home devices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Virtual assistants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Fraud detection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Chemical research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Customer service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Weather forecasting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Market prediction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Recommendation systems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Facial / object recognition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Speech / language translation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Audio transcription </a:t>
            </a:r>
            <a:r>
              <a:rPr lang="en-US" dirty="0"/>
              <a:t>(meeting / video captions)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Content summary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Content editing </a:t>
            </a:r>
            <a:br>
              <a:rPr lang="en-US" dirty="0"/>
            </a:br>
            <a:r>
              <a:rPr lang="en-US" dirty="0"/>
              <a:t>(text, computer code)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Content generation </a:t>
            </a:r>
            <a:br>
              <a:rPr lang="en-US" dirty="0"/>
            </a:br>
            <a:r>
              <a:rPr lang="en-US" dirty="0"/>
              <a:t>(text, images, video, audio, speech, code)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Content moderation </a:t>
            </a:r>
            <a:br>
              <a:rPr lang="en-US" dirty="0"/>
            </a:br>
            <a:r>
              <a:rPr lang="en-US" dirty="0"/>
              <a:t>(message boards, chats, online game interactions)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Personalized learning / tutoring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Help with teacher grading / feedback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Chatbot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Spam filtering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Network intrusion / virus detection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Sportscasting / commentating (e.g. </a:t>
            </a:r>
            <a:r>
              <a:rPr lang="en-US" dirty="0">
                <a:hlinkClick r:id="rId3"/>
              </a:rPr>
              <a:t>Wimbledon</a:t>
            </a:r>
            <a:r>
              <a:rPr lang="en-US" dirty="0"/>
              <a:t>)</a:t>
            </a:r>
          </a:p>
        </p:txBody>
      </p:sp>
      <p:pic>
        <p:nvPicPr>
          <p:cNvPr id="8" name="Picture 7" descr="A computer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40222A-DCCE-45FA-9C09-E4171A0C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" b="4085"/>
          <a:stretch/>
        </p:blipFill>
        <p:spPr>
          <a:xfrm>
            <a:off x="3452863" y="962148"/>
            <a:ext cx="2781742" cy="25724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9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EFC07-968F-2F28-9F1E-22CC1E506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0CA3B9B-3AF7-7390-369E-61585D96BBF9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4AB044-4DF5-DB3F-7EE8-C7418D1D0BCA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Growth of Generative Artificial Intelligence (Gen AI)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FD6815-2C29-E719-9067-52AEBEE4354F}"/>
              </a:ext>
            </a:extLst>
          </p:cNvPr>
          <p:cNvGrpSpPr/>
          <p:nvPr/>
        </p:nvGrpSpPr>
        <p:grpSpPr>
          <a:xfrm>
            <a:off x="354571" y="955059"/>
            <a:ext cx="6286500" cy="3558467"/>
            <a:chOff x="1008906" y="2808546"/>
            <a:chExt cx="6286500" cy="355846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DD62AF9-13A0-7347-ED3A-43F9B789ED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" r="3997"/>
            <a:stretch/>
          </p:blipFill>
          <p:spPr bwMode="auto">
            <a:xfrm>
              <a:off x="1008906" y="2808546"/>
              <a:ext cx="6286500" cy="325069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9AAB22-E22C-9D46-5625-338C772D1E84}"/>
                </a:ext>
              </a:extLst>
            </p:cNvPr>
            <p:cNvSpPr txBox="1"/>
            <p:nvPr/>
          </p:nvSpPr>
          <p:spPr>
            <a:xfrm>
              <a:off x="3631456" y="6059236"/>
              <a:ext cx="3663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Data from https://nhlocal.github.io/AiTimeline/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F1E76D-DCB1-6000-1298-11DF6241BF7D}"/>
              </a:ext>
            </a:extLst>
          </p:cNvPr>
          <p:cNvGrpSpPr/>
          <p:nvPr/>
        </p:nvGrpSpPr>
        <p:grpSpPr>
          <a:xfrm>
            <a:off x="1433699" y="4643884"/>
            <a:ext cx="4445744" cy="1783714"/>
            <a:chOff x="7548662" y="4131504"/>
            <a:chExt cx="4445744" cy="17837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A1B4E2-EF8C-93A2-475A-D1B024BDCFCE}"/>
                    </a:ext>
                  </a:extLst>
                </p:cNvPr>
                <p:cNvSpPr txBox="1"/>
                <p:nvPr/>
              </p:nvSpPr>
              <p:spPr>
                <a:xfrm>
                  <a:off x="7548662" y="4131504"/>
                  <a:ext cx="4293344" cy="1475937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US" sz="1600" b="0" i="0" dirty="0">
                      <a:effectLst/>
                      <a:latin typeface="RobotoDraft"/>
                    </a:rPr>
                    <a:t>Alan D. Thompson (</a:t>
                  </a:r>
                  <a:r>
                    <a:rPr lang="en-US" sz="1600" b="0" i="0" dirty="0">
                      <a:effectLst/>
                      <a:latin typeface="RobotoDraft"/>
                      <a:hlinkClick r:id="rId4"/>
                    </a:rPr>
                    <a:t>https://lifearchitect.ai/</a:t>
                  </a:r>
                  <a:r>
                    <a:rPr lang="en-US" sz="1600" b="0" i="0" dirty="0">
                      <a:effectLst/>
                      <a:latin typeface="RobotoDraft"/>
                    </a:rPr>
                    <a:t>) e</a:t>
                  </a:r>
                  <a:r>
                    <a:rPr lang="en-US" sz="1600" dirty="0">
                      <a:latin typeface="RobotoDraft"/>
                    </a:rPr>
                    <a:t>stimates that ChatGPT currently outputs the equivalent of </a:t>
                  </a:r>
                  <a:r>
                    <a:rPr lang="en-US" sz="1600" i="1" dirty="0">
                      <a:latin typeface="RobotoDraft"/>
                    </a:rPr>
                    <a:t>the entire printed works </a:t>
                  </a:r>
                  <a:r>
                    <a:rPr lang="en-US" sz="1600" dirty="0">
                      <a:latin typeface="RobotoDraft"/>
                    </a:rPr>
                    <a:t>of mankind (130 trillion books averaging 70k words per book)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sPre>
                    </m:oMath>
                  </a14:m>
                  <a:r>
                    <a:rPr lang="en-US" sz="1600" dirty="0">
                      <a:latin typeface="RobotoDraft"/>
                    </a:rPr>
                    <a:t>every </a:t>
                  </a:r>
                  <a:r>
                    <a:rPr lang="en-US" sz="1600" b="1" dirty="0">
                      <a:latin typeface="RobotoDraft"/>
                    </a:rPr>
                    <a:t>two weeks</a:t>
                  </a:r>
                  <a:r>
                    <a:rPr lang="en-US" sz="1600" dirty="0">
                      <a:latin typeface="RobotoDraft"/>
                    </a:rPr>
                    <a:t>.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A1B4E2-EF8C-93A2-475A-D1B024BDCF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8662" y="4131504"/>
                  <a:ext cx="4293344" cy="1475937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15B942-A33E-04EC-5D03-B3D2B4E0C6B9}"/>
                    </a:ext>
                  </a:extLst>
                </p:cNvPr>
                <p:cNvSpPr txBox="1"/>
                <p:nvPr/>
              </p:nvSpPr>
              <p:spPr>
                <a:xfrm>
                  <a:off x="9352806" y="5607441"/>
                  <a:ext cx="26416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400" dirty="0"/>
                    <a:t>Based on Google Books study</a:t>
                  </a: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15B942-A33E-04EC-5D03-B3D2B4E0C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2806" y="5607441"/>
                  <a:ext cx="2641600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2000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39AE80C-1917-02CC-38E9-A48DD68911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" t="-1" r="-26" b="-795"/>
          <a:stretch/>
        </p:blipFill>
        <p:spPr>
          <a:xfrm>
            <a:off x="7277100" y="3488277"/>
            <a:ext cx="4616450" cy="2959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58BEE8B-82E0-5ECF-8FBF-D90C2D6C0B01}"/>
              </a:ext>
            </a:extLst>
          </p:cNvPr>
          <p:cNvGrpSpPr/>
          <p:nvPr/>
        </p:nvGrpSpPr>
        <p:grpSpPr>
          <a:xfrm>
            <a:off x="9067800" y="3754803"/>
            <a:ext cx="2764979" cy="646331"/>
            <a:chOff x="9067800" y="3754803"/>
            <a:chExt cx="2764979" cy="64633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4E60730-3958-04A5-DA8B-D8E74C52355C}"/>
                </a:ext>
              </a:extLst>
            </p:cNvPr>
            <p:cNvSpPr/>
            <p:nvPr/>
          </p:nvSpPr>
          <p:spPr>
            <a:xfrm>
              <a:off x="9067800" y="3775297"/>
              <a:ext cx="2764979" cy="57017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951CB4-4B64-3C49-04DE-B7ED788E5D61}"/>
                    </a:ext>
                  </a:extLst>
                </p:cNvPr>
                <p:cNvSpPr txBox="1"/>
                <p:nvPr/>
              </p:nvSpPr>
              <p:spPr>
                <a:xfrm>
                  <a:off x="9188801" y="3754803"/>
                  <a:ext cx="264397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0" dirty="0"/>
                    <a:t>more than </a:t>
                  </a:r>
                  <a14:m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𝟏𝟖𝟎</m:t>
                      </m:r>
                    </m:oMath>
                  </a14:m>
                  <a:r>
                    <a:rPr lang="en-US" sz="1200" b="1" dirty="0"/>
                    <a:t> million</a:t>
                  </a:r>
                  <a:r>
                    <a:rPr lang="en-US" sz="1200" dirty="0"/>
                    <a:t> direct monthly users as of Dec 1, 2024; totaling over </a:t>
                  </a:r>
                  <a:r>
                    <a:rPr lang="en-US" sz="1200" b="1" dirty="0"/>
                    <a:t>1.6 billion</a:t>
                  </a:r>
                  <a:r>
                    <a:rPr lang="en-US" sz="1200" dirty="0"/>
                    <a:t> site visits per month!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E951CB4-4B64-3C49-04DE-B7ED788E5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8801" y="3754803"/>
                  <a:ext cx="2643978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943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 descr="A computer generated image of a brain&#10;&#10;Description automatically generated">
            <a:extLst>
              <a:ext uri="{FF2B5EF4-FFF2-40B4-BE49-F238E27FC236}">
                <a16:creationId xmlns:a16="http://schemas.microsoft.com/office/drawing/2014/main" id="{32F96816-8495-607A-FB13-2947866BB1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 b="6393"/>
          <a:stretch/>
        </p:blipFill>
        <p:spPr>
          <a:xfrm>
            <a:off x="8252699" y="953158"/>
            <a:ext cx="2713013" cy="23574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115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Major Gen AI Platforms</a:t>
            </a:r>
            <a:endParaRPr lang="en-US" sz="3600" b="1" i="1" dirty="0">
              <a:solidFill>
                <a:schemeClr val="tx1"/>
              </a:solidFill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E8E8037-D6BA-6AAF-A287-7DFD9DB5075D}"/>
              </a:ext>
            </a:extLst>
          </p:cNvPr>
          <p:cNvGrpSpPr/>
          <p:nvPr/>
        </p:nvGrpSpPr>
        <p:grpSpPr>
          <a:xfrm>
            <a:off x="303565" y="930027"/>
            <a:ext cx="5840840" cy="1969186"/>
            <a:chOff x="303565" y="930027"/>
            <a:chExt cx="5840840" cy="196918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B7D21E-6241-C071-220C-F1AC0A0BF345}"/>
                </a:ext>
              </a:extLst>
            </p:cNvPr>
            <p:cNvSpPr/>
            <p:nvPr/>
          </p:nvSpPr>
          <p:spPr>
            <a:xfrm>
              <a:off x="303565" y="930027"/>
              <a:ext cx="5629173" cy="1938884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0" name="Picture 6" descr="History Of The ChatGPT Logo ...">
              <a:extLst>
                <a:ext uri="{FF2B5EF4-FFF2-40B4-BE49-F238E27FC236}">
                  <a16:creationId xmlns:a16="http://schemas.microsoft.com/office/drawing/2014/main" id="{DD735B0F-9A54-E829-0AC5-0C7AAE9584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19" r="2939" b="22673"/>
            <a:stretch/>
          </p:blipFill>
          <p:spPr bwMode="auto">
            <a:xfrm>
              <a:off x="411312" y="1018654"/>
              <a:ext cx="1974577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F0253C-81FB-860B-3200-482F4F5C8328}"/>
                </a:ext>
              </a:extLst>
            </p:cNvPr>
            <p:cNvSpPr txBox="1"/>
            <p:nvPr/>
          </p:nvSpPr>
          <p:spPr>
            <a:xfrm>
              <a:off x="1080819" y="1473182"/>
              <a:ext cx="5063586" cy="1426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600" i="1" dirty="0"/>
                <a:t>May 2024</a:t>
              </a:r>
              <a:r>
                <a:rPr lang="en-US" sz="1600" dirty="0"/>
                <a:t>    </a:t>
              </a:r>
              <a:r>
                <a:rPr lang="en-US" sz="1600" b="1" dirty="0"/>
                <a:t>GPT-4o</a:t>
              </a:r>
              <a:r>
                <a:rPr lang="en-US" sz="1600" dirty="0"/>
                <a:t>  - canvas (in beta) for collaboration</a:t>
              </a:r>
              <a:br>
                <a:rPr lang="en-US" sz="1600" dirty="0"/>
              </a:br>
              <a:r>
                <a:rPr lang="en-US" sz="1600" dirty="0"/>
                <a:t>                                     - API used for many other AI apps</a:t>
              </a:r>
            </a:p>
            <a:p>
              <a:pPr>
                <a:spcAft>
                  <a:spcPts val="1200"/>
                </a:spcAft>
              </a:pPr>
              <a:r>
                <a:rPr lang="en-US" sz="1600" dirty="0"/>
                <a:t> </a:t>
              </a:r>
              <a:r>
                <a:rPr lang="en-US" sz="1600" i="1" dirty="0"/>
                <a:t>Dec 2024    </a:t>
              </a:r>
              <a:r>
                <a:rPr lang="en-US" sz="1600" b="1" dirty="0"/>
                <a:t>o1 </a:t>
              </a:r>
              <a:r>
                <a:rPr lang="en-US" sz="1600" dirty="0"/>
                <a:t>          - “chain of thought” reasoning</a:t>
              </a:r>
              <a:br>
                <a:rPr lang="en-US" sz="1600" dirty="0"/>
              </a:br>
              <a:r>
                <a:rPr lang="en-US" sz="1600" dirty="0"/>
                <a:t>                                     - advanced math / physics</a:t>
              </a:r>
              <a:br>
                <a:rPr lang="en-US" sz="1600" dirty="0"/>
              </a:br>
              <a:r>
                <a:rPr lang="en-US" sz="1600" dirty="0"/>
                <a:t>                                     - slower!  more expensive!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095CEA-DEBE-5C6D-D2F2-2B462E8FA8E3}"/>
                </a:ext>
              </a:extLst>
            </p:cNvPr>
            <p:cNvSpPr txBox="1"/>
            <p:nvPr/>
          </p:nvSpPr>
          <p:spPr>
            <a:xfrm>
              <a:off x="2539213" y="1139816"/>
              <a:ext cx="1516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(OpenAI)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31D2A5BF-1530-ABC9-D0E7-FB6EA8309602}"/>
              </a:ext>
            </a:extLst>
          </p:cNvPr>
          <p:cNvGrpSpPr/>
          <p:nvPr/>
        </p:nvGrpSpPr>
        <p:grpSpPr>
          <a:xfrm>
            <a:off x="310353" y="2922952"/>
            <a:ext cx="5676396" cy="1868803"/>
            <a:chOff x="306630" y="4469426"/>
            <a:chExt cx="5676396" cy="186880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90840BB-CF5E-58C0-30A7-D5686C8177C6}"/>
                </a:ext>
              </a:extLst>
            </p:cNvPr>
            <p:cNvSpPr/>
            <p:nvPr/>
          </p:nvSpPr>
          <p:spPr>
            <a:xfrm>
              <a:off x="306630" y="4469426"/>
              <a:ext cx="5634402" cy="1868803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Claude">
              <a:extLst>
                <a:ext uri="{FF2B5EF4-FFF2-40B4-BE49-F238E27FC236}">
                  <a16:creationId xmlns:a16="http://schemas.microsoft.com/office/drawing/2014/main" id="{14FFAD66-AA52-CB35-BE94-D0C861287C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0EEE5"/>
                </a:clrFrom>
                <a:clrTo>
                  <a:srgbClr val="F0EEE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3" t="34030" r="16333" b="32041"/>
            <a:stretch/>
          </p:blipFill>
          <p:spPr bwMode="auto">
            <a:xfrm>
              <a:off x="419604" y="4476220"/>
              <a:ext cx="1866900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FA5FBC-282E-D5AE-0DA9-E065B59672D3}"/>
                </a:ext>
              </a:extLst>
            </p:cNvPr>
            <p:cNvSpPr txBox="1"/>
            <p:nvPr/>
          </p:nvSpPr>
          <p:spPr>
            <a:xfrm>
              <a:off x="2547505" y="4608846"/>
              <a:ext cx="1516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(Anthropic)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72D181-34A4-2023-3E44-3FDB29E84F77}"/>
                </a:ext>
              </a:extLst>
            </p:cNvPr>
            <p:cNvSpPr txBox="1"/>
            <p:nvPr/>
          </p:nvSpPr>
          <p:spPr>
            <a:xfrm>
              <a:off x="877445" y="4993251"/>
              <a:ext cx="51055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Oct 2024</a:t>
              </a:r>
              <a:r>
                <a:rPr lang="en-US" sz="1600" dirty="0"/>
                <a:t>  </a:t>
              </a:r>
              <a:r>
                <a:rPr lang="en-US" sz="1600" b="1" dirty="0"/>
                <a:t>3.5+ Sonnet</a:t>
              </a:r>
              <a:r>
                <a:rPr lang="en-US" sz="1600" dirty="0"/>
                <a:t>  - focus on ethics, alignment, safety</a:t>
              </a:r>
              <a:br>
                <a:rPr lang="en-US" sz="1600" dirty="0"/>
              </a:br>
              <a:r>
                <a:rPr lang="en-US" sz="1600" dirty="0"/>
                <a:t>                                          - accuracy over creativity</a:t>
              </a:r>
              <a:br>
                <a:rPr lang="en-US" sz="1600" dirty="0"/>
              </a:br>
              <a:r>
                <a:rPr lang="en-US" sz="1600" dirty="0"/>
                <a:t>                                          - does not train on user interactions</a:t>
              </a:r>
              <a:br>
                <a:rPr lang="en-US" sz="1600" dirty="0"/>
              </a:br>
              <a:r>
                <a:rPr lang="en-US" sz="1600" dirty="0"/>
                <a:t>                                          - artifacts!   </a:t>
              </a:r>
              <a:r>
                <a:rPr lang="en-US" sz="1600" i="1" dirty="0"/>
                <a:t>agentic</a:t>
              </a:r>
              <a:r>
                <a:rPr lang="en-US" sz="1600" dirty="0"/>
                <a:t> computer use!</a:t>
              </a:r>
            </a:p>
            <a:p>
              <a:r>
                <a:rPr lang="en-US" sz="1600" dirty="0"/>
                <a:t>                                          - no web search / image generation</a:t>
              </a:r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489FB5A3-EC08-9179-4100-13AF931C0DC8}"/>
              </a:ext>
            </a:extLst>
          </p:cNvPr>
          <p:cNvGrpSpPr/>
          <p:nvPr/>
        </p:nvGrpSpPr>
        <p:grpSpPr>
          <a:xfrm>
            <a:off x="6004683" y="2559576"/>
            <a:ext cx="6017221" cy="1486953"/>
            <a:chOff x="6009746" y="3101381"/>
            <a:chExt cx="6017221" cy="142922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7669F82-20E0-F7B0-8D80-1E03263EA73B}"/>
                </a:ext>
              </a:extLst>
            </p:cNvPr>
            <p:cNvSpPr/>
            <p:nvPr/>
          </p:nvSpPr>
          <p:spPr>
            <a:xfrm>
              <a:off x="6009746" y="3101381"/>
              <a:ext cx="5884254" cy="1379592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4B17B6C0-CA46-E5AF-0C4D-98565BFE0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35144" y="3151576"/>
              <a:ext cx="1866900" cy="558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090098-45C7-1AE5-0769-6200DFF62B7E}"/>
                </a:ext>
              </a:extLst>
            </p:cNvPr>
            <p:cNvSpPr txBox="1"/>
            <p:nvPr/>
          </p:nvSpPr>
          <p:spPr>
            <a:xfrm>
              <a:off x="8440682" y="3150747"/>
              <a:ext cx="355211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(Mistral AI)</a:t>
              </a:r>
              <a:br>
                <a:rPr lang="en-US" sz="1600" dirty="0"/>
              </a:br>
              <a:r>
                <a:rPr lang="en-US" sz="1600" dirty="0"/>
                <a:t>Emphasis on free / open-source models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8E0119-8CB7-65E2-6EBF-9675ACF7ED94}"/>
                </a:ext>
              </a:extLst>
            </p:cNvPr>
            <p:cNvSpPr txBox="1"/>
            <p:nvPr/>
          </p:nvSpPr>
          <p:spPr>
            <a:xfrm>
              <a:off x="6468306" y="3731871"/>
              <a:ext cx="5558661" cy="798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Nov 2024   </a:t>
              </a:r>
              <a:r>
                <a:rPr lang="en-US" sz="1600" b="1" dirty="0"/>
                <a:t>Mistral / </a:t>
              </a:r>
              <a:r>
                <a:rPr lang="en-US" sz="1600" b="1" dirty="0" err="1"/>
                <a:t>Pixtral</a:t>
              </a:r>
              <a:r>
                <a:rPr lang="en-US" sz="1600" b="1" dirty="0"/>
                <a:t> </a:t>
              </a:r>
              <a:r>
                <a:rPr lang="en-US" sz="1600" dirty="0"/>
                <a:t>/ </a:t>
              </a:r>
              <a:r>
                <a:rPr lang="en-US" sz="1600" b="1" dirty="0" err="1"/>
                <a:t>Codestral</a:t>
              </a:r>
              <a:r>
                <a:rPr lang="en-US" sz="1600" b="1" dirty="0"/>
                <a:t> </a:t>
              </a:r>
              <a:r>
                <a:rPr lang="en-US" sz="1600" dirty="0"/>
                <a:t>/ </a:t>
              </a:r>
              <a:r>
                <a:rPr lang="en-US" sz="1600" b="1" dirty="0" err="1"/>
                <a:t>Mathstral</a:t>
              </a:r>
              <a:br>
                <a:rPr lang="en-US" sz="1600" dirty="0"/>
              </a:br>
              <a:r>
                <a:rPr lang="en-US" sz="1600" dirty="0"/>
                <a:t>                                        - canvas interface (like GPT-4o Pro)</a:t>
              </a:r>
              <a:br>
                <a:rPr lang="en-US" sz="1600" dirty="0"/>
              </a:br>
              <a:r>
                <a:rPr lang="en-US" sz="1600" dirty="0"/>
                <a:t>                                        - web search (with citations)</a:t>
              </a:r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713EE460-6483-7C47-E1D7-2DC44009DE1A}"/>
              </a:ext>
            </a:extLst>
          </p:cNvPr>
          <p:cNvGrpSpPr/>
          <p:nvPr/>
        </p:nvGrpSpPr>
        <p:grpSpPr>
          <a:xfrm>
            <a:off x="6004683" y="925514"/>
            <a:ext cx="6202129" cy="1865914"/>
            <a:chOff x="6009746" y="2024885"/>
            <a:chExt cx="6202129" cy="186591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ECBC7A-4F8F-C965-7A4D-3B1975D9CF56}"/>
                </a:ext>
              </a:extLst>
            </p:cNvPr>
            <p:cNvSpPr/>
            <p:nvPr/>
          </p:nvSpPr>
          <p:spPr>
            <a:xfrm>
              <a:off x="6009746" y="2024885"/>
              <a:ext cx="5884254" cy="1575087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379275-B046-8C39-E75D-AAAB713D9C51}"/>
                </a:ext>
              </a:extLst>
            </p:cNvPr>
            <p:cNvGrpSpPr/>
            <p:nvPr/>
          </p:nvGrpSpPr>
          <p:grpSpPr>
            <a:xfrm>
              <a:off x="6041437" y="2037884"/>
              <a:ext cx="2255907" cy="542925"/>
              <a:chOff x="694455" y="3933548"/>
              <a:chExt cx="2255907" cy="542925"/>
            </a:xfrm>
          </p:grpSpPr>
          <p:pic>
            <p:nvPicPr>
              <p:cNvPr id="1048" name="Picture 24" descr="large language model Llama 3">
                <a:extLst>
                  <a:ext uri="{FF2B5EF4-FFF2-40B4-BE49-F238E27FC236}">
                    <a16:creationId xmlns:a16="http://schemas.microsoft.com/office/drawing/2014/main" id="{8015E19D-B86B-C6B8-4414-0634B0DD1C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3" t="30682" r="64685" b="36932"/>
              <a:stretch/>
            </p:blipFill>
            <p:spPr bwMode="auto">
              <a:xfrm>
                <a:off x="694455" y="3933548"/>
                <a:ext cx="781050" cy="542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6" descr="Meta's AI Initiatives: $20B+ of Investment in GPUs and Data Center Infra">
                <a:extLst>
                  <a:ext uri="{FF2B5EF4-FFF2-40B4-BE49-F238E27FC236}">
                    <a16:creationId xmlns:a16="http://schemas.microsoft.com/office/drawing/2014/main" id="{621C452D-840A-AB6A-E5AC-BE2884DE1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299" b="48301"/>
              <a:stretch/>
            </p:blipFill>
            <p:spPr bwMode="auto">
              <a:xfrm>
                <a:off x="1502463" y="4053037"/>
                <a:ext cx="1447899" cy="3039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2CC25D-F278-00CC-6459-7F286909950A}"/>
                </a:ext>
              </a:extLst>
            </p:cNvPr>
            <p:cNvSpPr txBox="1"/>
            <p:nvPr/>
          </p:nvSpPr>
          <p:spPr>
            <a:xfrm>
              <a:off x="8440682" y="2175568"/>
              <a:ext cx="3467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(Meta)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F278A3-9FC3-EDC1-C812-6AF986FCE5E4}"/>
                </a:ext>
              </a:extLst>
            </p:cNvPr>
            <p:cNvSpPr txBox="1"/>
            <p:nvPr/>
          </p:nvSpPr>
          <p:spPr>
            <a:xfrm>
              <a:off x="6468306" y="2567360"/>
              <a:ext cx="574356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Dec 2024   </a:t>
              </a:r>
              <a:r>
                <a:rPr lang="en-US" sz="1600" b="1" dirty="0" err="1"/>
                <a:t>LLaMa</a:t>
              </a:r>
              <a:r>
                <a:rPr lang="en-US" sz="1600" b="1" dirty="0"/>
                <a:t> 3.3 </a:t>
              </a:r>
              <a:r>
                <a:rPr lang="en-US" sz="1600" dirty="0"/>
                <a:t> - open source and “open weight”</a:t>
              </a:r>
              <a:br>
                <a:rPr lang="en-US" sz="1600" dirty="0"/>
              </a:br>
              <a:r>
                <a:rPr lang="en-US" sz="1600" dirty="0"/>
                <a:t>                                        - code &amp; weights used in many other AI’s</a:t>
              </a:r>
              <a:br>
                <a:rPr lang="en-US" sz="1600" dirty="0"/>
              </a:br>
              <a:r>
                <a:rPr lang="en-US" sz="1600" dirty="0"/>
                <a:t>                                        - text-only input  (text or image output)</a:t>
              </a:r>
              <a:br>
                <a:rPr lang="en-US" sz="1600" dirty="0"/>
              </a:br>
              <a:r>
                <a:rPr lang="en-US" sz="1600" dirty="0"/>
                <a:t>	</a:t>
              </a:r>
              <a:r>
                <a:rPr lang="en-US" sz="1600" b="1" dirty="0"/>
                <a:t>Meta AI</a:t>
              </a:r>
              <a:r>
                <a:rPr lang="en-US" sz="1600" dirty="0"/>
                <a:t>     </a:t>
              </a:r>
              <a:r>
                <a:rPr lang="en-US" sz="900" dirty="0"/>
                <a:t> </a:t>
              </a:r>
              <a:r>
                <a:rPr lang="en-US" sz="1600" dirty="0"/>
                <a:t>- in Facebook, Messenger, Instagram, etc. </a:t>
              </a:r>
            </a:p>
            <a:p>
              <a:r>
                <a:rPr lang="en-US" sz="1600" dirty="0"/>
                <a:t>                                        </a:t>
              </a:r>
              <a:r>
                <a:rPr lang="en-US" sz="900" dirty="0"/>
                <a:t> </a:t>
              </a:r>
              <a:endParaRPr lang="en-US" sz="1600" dirty="0"/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3425D639-5EF6-6BDD-6539-522E3D6894EF}"/>
              </a:ext>
            </a:extLst>
          </p:cNvPr>
          <p:cNvGrpSpPr/>
          <p:nvPr/>
        </p:nvGrpSpPr>
        <p:grpSpPr>
          <a:xfrm>
            <a:off x="6094530" y="5947708"/>
            <a:ext cx="5884254" cy="861723"/>
            <a:chOff x="6012471" y="937997"/>
            <a:chExt cx="5884254" cy="86172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6EDAF35-CE30-2035-1500-2073B68DBF11}"/>
                </a:ext>
              </a:extLst>
            </p:cNvPr>
            <p:cNvSpPr/>
            <p:nvPr/>
          </p:nvSpPr>
          <p:spPr>
            <a:xfrm>
              <a:off x="6012471" y="937997"/>
              <a:ext cx="5884254" cy="813708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6" name="Picture 22" descr="Grok (chatbot) - Wikipedia">
              <a:extLst>
                <a:ext uri="{FF2B5EF4-FFF2-40B4-BE49-F238E27FC236}">
                  <a16:creationId xmlns:a16="http://schemas.microsoft.com/office/drawing/2014/main" id="{1B4BB6FA-F490-4A3F-10FA-8219E83B5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847" y="990781"/>
              <a:ext cx="1603524" cy="54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486A649-BB70-5932-2F8A-F2BA59541712}"/>
                </a:ext>
              </a:extLst>
            </p:cNvPr>
            <p:cNvSpPr txBox="1"/>
            <p:nvPr/>
          </p:nvSpPr>
          <p:spPr>
            <a:xfrm>
              <a:off x="8440682" y="1105483"/>
              <a:ext cx="773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xAI</a:t>
              </a:r>
              <a:r>
                <a:rPr lang="en-US" dirty="0"/>
                <a:t>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148167-5951-80FC-45B2-6A26C85A7941}"/>
                </a:ext>
              </a:extLst>
            </p:cNvPr>
            <p:cNvSpPr txBox="1"/>
            <p:nvPr/>
          </p:nvSpPr>
          <p:spPr>
            <a:xfrm>
              <a:off x="6701883" y="1461166"/>
              <a:ext cx="50254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/>
                <a:t>Aug 2024   </a:t>
              </a:r>
              <a:r>
                <a:rPr lang="en-US" sz="1600" b="1" dirty="0"/>
                <a:t>Grok 2   </a:t>
              </a:r>
              <a:r>
                <a:rPr lang="en-US" sz="1600" dirty="0"/>
                <a:t>- creativity over accuracy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9AAFBBE-1453-51E3-FC3B-BD4EA473324B}"/>
              </a:ext>
            </a:extLst>
          </p:cNvPr>
          <p:cNvGrpSpPr/>
          <p:nvPr/>
        </p:nvGrpSpPr>
        <p:grpSpPr>
          <a:xfrm>
            <a:off x="303565" y="4828082"/>
            <a:ext cx="5660957" cy="1897007"/>
            <a:chOff x="303566" y="2479484"/>
            <a:chExt cx="5660957" cy="189700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24267C-2E89-B6DD-22E4-253C6C87559C}"/>
                </a:ext>
              </a:extLst>
            </p:cNvPr>
            <p:cNvSpPr/>
            <p:nvPr/>
          </p:nvSpPr>
          <p:spPr>
            <a:xfrm>
              <a:off x="303566" y="2514560"/>
              <a:ext cx="5637465" cy="1861931"/>
            </a:xfrm>
            <a:prstGeom prst="rect">
              <a:avLst/>
            </a:prstGeom>
            <a:solidFill>
              <a:srgbClr val="E8EE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31D4EA-7F41-EE87-FA0C-CC92FA959294}"/>
                </a:ext>
              </a:extLst>
            </p:cNvPr>
            <p:cNvGrpSpPr/>
            <p:nvPr/>
          </p:nvGrpSpPr>
          <p:grpSpPr>
            <a:xfrm>
              <a:off x="386341" y="2479484"/>
              <a:ext cx="2007768" cy="792747"/>
              <a:chOff x="613273" y="3490724"/>
              <a:chExt cx="2007768" cy="792747"/>
            </a:xfrm>
          </p:grpSpPr>
          <p:pic>
            <p:nvPicPr>
              <p:cNvPr id="1042" name="Picture 18" descr="Google Gemini logo.">
                <a:extLst>
                  <a:ext uri="{FF2B5EF4-FFF2-40B4-BE49-F238E27FC236}">
                    <a16:creationId xmlns:a16="http://schemas.microsoft.com/office/drawing/2014/main" id="{4E11209B-F5DE-1248-57A3-07BE46DD97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clrChange>
                  <a:clrFrom>
                    <a:srgbClr val="ECEAF5"/>
                  </a:clrFrom>
                  <a:clrTo>
                    <a:srgbClr val="ECEA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40" t="34424" r="31981" b="38224"/>
              <a:stretch/>
            </p:blipFill>
            <p:spPr bwMode="auto">
              <a:xfrm>
                <a:off x="1275406" y="3562394"/>
                <a:ext cx="1345635" cy="574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2" descr="Quantum Leap in Artificial Intelligence ...">
                <a:extLst>
                  <a:ext uri="{FF2B5EF4-FFF2-40B4-BE49-F238E27FC236}">
                    <a16:creationId xmlns:a16="http://schemas.microsoft.com/office/drawing/2014/main" id="{DA4184E1-CC95-23E3-8C09-1B32BD9492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63" t="2071" r="31192" b="41237"/>
              <a:stretch/>
            </p:blipFill>
            <p:spPr bwMode="auto">
              <a:xfrm>
                <a:off x="613273" y="3490724"/>
                <a:ext cx="695325" cy="7927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9FD6EA-C641-1559-8390-8411FD6B8F2A}"/>
                </a:ext>
              </a:extLst>
            </p:cNvPr>
            <p:cNvSpPr txBox="1"/>
            <p:nvPr/>
          </p:nvSpPr>
          <p:spPr>
            <a:xfrm>
              <a:off x="2574823" y="2765130"/>
              <a:ext cx="1516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(Google)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875C9-4154-6389-7AB8-E556D9C57EC5}"/>
                </a:ext>
              </a:extLst>
            </p:cNvPr>
            <p:cNvSpPr txBox="1"/>
            <p:nvPr/>
          </p:nvSpPr>
          <p:spPr>
            <a:xfrm>
              <a:off x="501275" y="3089379"/>
              <a:ext cx="54632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Sept 2024</a:t>
              </a:r>
              <a:r>
                <a:rPr lang="en-US" sz="1600" dirty="0"/>
                <a:t>    </a:t>
              </a:r>
              <a:r>
                <a:rPr lang="en-US" sz="1600" b="1" dirty="0"/>
                <a:t>1.5 Flash / Pro   </a:t>
              </a:r>
              <a:r>
                <a:rPr lang="en-US" sz="1600" dirty="0"/>
                <a:t>- targets research</a:t>
              </a:r>
              <a:br>
                <a:rPr lang="en-US" sz="1600" dirty="0"/>
              </a:br>
              <a:r>
                <a:rPr lang="en-US" sz="1600" dirty="0"/>
                <a:t>                                                         </a:t>
              </a:r>
              <a:r>
                <a:rPr lang="en-US" sz="1600" i="1" dirty="0"/>
                <a:t>(partner with OpenStax)</a:t>
              </a:r>
              <a:br>
                <a:rPr lang="en-US" sz="1600" i="1" dirty="0"/>
              </a:br>
              <a:r>
                <a:rPr lang="en-US" sz="1600" dirty="0"/>
                <a:t>                                                   - web search (with citations)</a:t>
              </a:r>
              <a:br>
                <a:rPr lang="en-US" sz="1600" dirty="0"/>
              </a:br>
              <a:r>
                <a:rPr lang="en-US" sz="1600" dirty="0"/>
                <a:t>                                                   - integrated with Google ecosystem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957D91-18B7-6F32-55C7-F5A8EB1C9784}"/>
              </a:ext>
            </a:extLst>
          </p:cNvPr>
          <p:cNvGrpSpPr/>
          <p:nvPr/>
        </p:nvGrpSpPr>
        <p:grpSpPr>
          <a:xfrm>
            <a:off x="6094530" y="4213073"/>
            <a:ext cx="5884254" cy="841909"/>
            <a:chOff x="5991480" y="4145164"/>
            <a:chExt cx="5884254" cy="8419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4E4E9F-27A8-2D65-5347-0075905EF058}"/>
                </a:ext>
              </a:extLst>
            </p:cNvPr>
            <p:cNvGrpSpPr/>
            <p:nvPr/>
          </p:nvGrpSpPr>
          <p:grpSpPr>
            <a:xfrm>
              <a:off x="5991480" y="4145164"/>
              <a:ext cx="5884254" cy="841909"/>
              <a:chOff x="6012471" y="972979"/>
              <a:chExt cx="5884254" cy="84190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D3CDA6-6D57-3B53-A6B4-8C70F5526EDC}"/>
                  </a:ext>
                </a:extLst>
              </p:cNvPr>
              <p:cNvSpPr/>
              <p:nvPr/>
            </p:nvSpPr>
            <p:spPr>
              <a:xfrm>
                <a:off x="6012471" y="972979"/>
                <a:ext cx="5884254" cy="820938"/>
              </a:xfrm>
              <a:prstGeom prst="rect">
                <a:avLst/>
              </a:prstGeom>
              <a:solidFill>
                <a:srgbClr val="E8EEF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111162-9C2F-9132-BFEA-821171387D4E}"/>
                  </a:ext>
                </a:extLst>
              </p:cNvPr>
              <p:cNvSpPr txBox="1"/>
              <p:nvPr/>
            </p:nvSpPr>
            <p:spPr>
              <a:xfrm>
                <a:off x="8414253" y="1168623"/>
                <a:ext cx="1105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(01.AI)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F8F2E3-B6CE-136C-0721-50FA5B9333C4}"/>
                  </a:ext>
                </a:extLst>
              </p:cNvPr>
              <p:cNvSpPr txBox="1"/>
              <p:nvPr/>
            </p:nvSpPr>
            <p:spPr>
              <a:xfrm>
                <a:off x="6252082" y="1476334"/>
                <a:ext cx="502548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/>
                  <a:t>Oct 2024   </a:t>
                </a:r>
                <a:r>
                  <a:rPr lang="en-US" sz="1600" b="1" dirty="0"/>
                  <a:t>Yi-Lightning   </a:t>
                </a:r>
                <a:r>
                  <a:rPr lang="en-US" sz="1600" dirty="0"/>
                  <a:t>- most powerful Chinese AI </a:t>
                </a:r>
              </a:p>
            </p:txBody>
          </p:sp>
        </p:grpSp>
        <p:pic>
          <p:nvPicPr>
            <p:cNvPr id="11" name="Picture 10" descr="A green text with a black background&#10;&#10;Description automatically generated">
              <a:extLst>
                <a:ext uri="{FF2B5EF4-FFF2-40B4-BE49-F238E27FC236}">
                  <a16:creationId xmlns:a16="http://schemas.microsoft.com/office/drawing/2014/main" id="{C4C29DF1-1355-DC77-0F0C-577CD3580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79"/>
            <a:stretch/>
          </p:blipFill>
          <p:spPr>
            <a:xfrm>
              <a:off x="6098704" y="4243417"/>
              <a:ext cx="1653827" cy="40702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A00272C-9527-E5B6-754C-DF58F4F0E04D}"/>
              </a:ext>
            </a:extLst>
          </p:cNvPr>
          <p:cNvSpPr txBox="1"/>
          <p:nvPr/>
        </p:nvSpPr>
        <p:spPr>
          <a:xfrm>
            <a:off x="8909714" y="179204"/>
            <a:ext cx="2251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Dec 2024 AI rankings from</a:t>
            </a:r>
          </a:p>
          <a:p>
            <a:r>
              <a:rPr lang="en-US" sz="1400" i="1" dirty="0"/>
              <a:t>https://lmarena.ai/</a:t>
            </a:r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50AEA7C6-B4AE-1D1B-060B-7547AE5CF8B6}"/>
              </a:ext>
            </a:extLst>
          </p:cNvPr>
          <p:cNvGrpSpPr/>
          <p:nvPr/>
        </p:nvGrpSpPr>
        <p:grpSpPr>
          <a:xfrm>
            <a:off x="6092920" y="5064437"/>
            <a:ext cx="5884254" cy="851168"/>
            <a:chOff x="6092920" y="5064437"/>
            <a:chExt cx="5884254" cy="85116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D2FE32-6D41-E96D-8F8E-C85BEF15856B}"/>
                </a:ext>
              </a:extLst>
            </p:cNvPr>
            <p:cNvGrpSpPr/>
            <p:nvPr/>
          </p:nvGrpSpPr>
          <p:grpSpPr>
            <a:xfrm>
              <a:off x="6092920" y="5064437"/>
              <a:ext cx="5884254" cy="851168"/>
              <a:chOff x="6010861" y="896983"/>
              <a:chExt cx="5884254" cy="85116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493A7D5-DFDD-0C36-EB93-1F585518181A}"/>
                  </a:ext>
                </a:extLst>
              </p:cNvPr>
              <p:cNvSpPr/>
              <p:nvPr/>
            </p:nvSpPr>
            <p:spPr>
              <a:xfrm>
                <a:off x="6010861" y="896983"/>
                <a:ext cx="5884254" cy="828630"/>
              </a:xfrm>
              <a:prstGeom prst="rect">
                <a:avLst/>
              </a:prstGeom>
              <a:solidFill>
                <a:srgbClr val="E8EEF8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22">
                <a:extLst>
                  <a:ext uri="{FF2B5EF4-FFF2-40B4-BE49-F238E27FC236}">
                    <a16:creationId xmlns:a16="http://schemas.microsoft.com/office/drawing/2014/main" id="{23CC5BA0-5455-A06B-D20E-F923FA6D3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122854" y="963417"/>
                <a:ext cx="499691" cy="492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B79311-7DAA-32B9-2EF6-99E7DD5B0B54}"/>
                  </a:ext>
                </a:extLst>
              </p:cNvPr>
              <p:cNvSpPr txBox="1"/>
              <p:nvPr/>
            </p:nvSpPr>
            <p:spPr>
              <a:xfrm>
                <a:off x="8440682" y="1067464"/>
                <a:ext cx="2356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dirty="0" err="1"/>
                  <a:t>Nexusﬂow</a:t>
                </a:r>
                <a:r>
                  <a:rPr lang="en-US" dirty="0"/>
                  <a:t> Solution)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5B0C2A-BD63-1E88-0A3B-A6073E03B923}"/>
                  </a:ext>
                </a:extLst>
              </p:cNvPr>
              <p:cNvSpPr txBox="1"/>
              <p:nvPr/>
            </p:nvSpPr>
            <p:spPr>
              <a:xfrm>
                <a:off x="6314911" y="1409597"/>
                <a:ext cx="551334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i="1" dirty="0"/>
                  <a:t>Nov 2024   </a:t>
                </a:r>
                <a:r>
                  <a:rPr lang="en-US" sz="1600" b="1" dirty="0"/>
                  <a:t>Athene-V2   </a:t>
                </a:r>
                <a:r>
                  <a:rPr lang="en-US" sz="1600" dirty="0"/>
                  <a:t>- open source and “open weight”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564661-B601-76F6-4E3B-0B741BC21B7F}"/>
                </a:ext>
              </a:extLst>
            </p:cNvPr>
            <p:cNvSpPr txBox="1"/>
            <p:nvPr/>
          </p:nvSpPr>
          <p:spPr>
            <a:xfrm>
              <a:off x="6662642" y="5200941"/>
              <a:ext cx="1666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/>
                <a:t>Nexusflow</a:t>
              </a:r>
              <a:endParaRPr lang="en-US" sz="2400" b="1" dirty="0"/>
            </a:p>
          </p:txBody>
        </p:sp>
      </p:grp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9A2366C-7B25-2333-C669-8273E641CB9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08976" y="4125885"/>
            <a:ext cx="5985431" cy="2526496"/>
          </a:xfrm>
          <a:prstGeom prst="bentConnector3">
            <a:avLst>
              <a:gd name="adj1" fmla="val 99757"/>
            </a:avLst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ECDB3A30-7F36-B691-7BEE-8BFF256C758D}"/>
              </a:ext>
            </a:extLst>
          </p:cNvPr>
          <p:cNvGrpSpPr/>
          <p:nvPr/>
        </p:nvGrpSpPr>
        <p:grpSpPr>
          <a:xfrm>
            <a:off x="4295692" y="430595"/>
            <a:ext cx="3265863" cy="565734"/>
            <a:chOff x="5796115" y="194628"/>
            <a:chExt cx="3265863" cy="565734"/>
          </a:xfrm>
        </p:grpSpPr>
        <p:sp>
          <p:nvSpPr>
            <p:cNvPr id="1026" name="Rectangle: Rounded Corners 1025">
              <a:extLst>
                <a:ext uri="{FF2B5EF4-FFF2-40B4-BE49-F238E27FC236}">
                  <a16:creationId xmlns:a16="http://schemas.microsoft.com/office/drawing/2014/main" id="{E2F88209-0A99-0129-B534-2A67B49BC6FD}"/>
                </a:ext>
              </a:extLst>
            </p:cNvPr>
            <p:cNvSpPr/>
            <p:nvPr/>
          </p:nvSpPr>
          <p:spPr>
            <a:xfrm>
              <a:off x="5809129" y="194628"/>
              <a:ext cx="3239837" cy="56573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89436117-70F4-FD09-A3D1-EF96F980E4E8}"/>
                </a:ext>
              </a:extLst>
            </p:cNvPr>
            <p:cNvSpPr txBox="1"/>
            <p:nvPr/>
          </p:nvSpPr>
          <p:spPr>
            <a:xfrm>
              <a:off x="5796115" y="218752"/>
              <a:ext cx="32658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Note</a:t>
              </a:r>
              <a:r>
                <a:rPr lang="en-US" sz="1400" dirty="0"/>
                <a:t>: </a:t>
              </a:r>
              <a:r>
                <a:rPr lang="en-US" sz="1400" b="1" dirty="0"/>
                <a:t>multimodal input / output </a:t>
              </a:r>
              <a:r>
                <a:rPr lang="en-US" sz="1400" dirty="0"/>
                <a:t>and </a:t>
              </a:r>
              <a:r>
                <a:rPr lang="en-US" sz="1400" b="1" dirty="0"/>
                <a:t>web</a:t>
              </a:r>
              <a:br>
                <a:rPr lang="en-US" sz="1400" b="1" dirty="0"/>
              </a:br>
              <a:r>
                <a:rPr lang="en-US" sz="1400" b="1" dirty="0"/>
                <a:t>  search </a:t>
              </a:r>
              <a:r>
                <a:rPr lang="en-US" sz="1400" dirty="0"/>
                <a:t>is now standard for major AI!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0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A05FC011-032E-5912-EC6E-16CCA8C6F83A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AF91AF-3960-04A7-BB95-E3C7713ADB54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Rough Outline of Generative AI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68535-EEE9-8522-740D-BECB026857E6}"/>
              </a:ext>
            </a:extLst>
          </p:cNvPr>
          <p:cNvSpPr txBox="1"/>
          <p:nvPr/>
        </p:nvSpPr>
        <p:spPr>
          <a:xfrm>
            <a:off x="464968" y="533188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Response</a:t>
            </a:r>
            <a:endParaRPr lang="en-US" dirty="0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9BB9681-0C94-DDE9-7084-B6FC46ACAB62}"/>
              </a:ext>
            </a:extLst>
          </p:cNvPr>
          <p:cNvGrpSpPr/>
          <p:nvPr/>
        </p:nvGrpSpPr>
        <p:grpSpPr>
          <a:xfrm>
            <a:off x="5803139" y="843401"/>
            <a:ext cx="5244580" cy="1069428"/>
            <a:chOff x="5803139" y="843401"/>
            <a:chExt cx="5244580" cy="1069428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71E6D02B-A5BB-FC75-36FE-A874C21CA907}"/>
                </a:ext>
              </a:extLst>
            </p:cNvPr>
            <p:cNvSpPr/>
            <p:nvPr/>
          </p:nvSpPr>
          <p:spPr>
            <a:xfrm>
              <a:off x="5803139" y="882870"/>
              <a:ext cx="5244580" cy="102995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D9C07F-FB4F-21C1-D685-77C621F5120E}"/>
                </a:ext>
              </a:extLst>
            </p:cNvPr>
            <p:cNvSpPr txBox="1"/>
            <p:nvPr/>
          </p:nvSpPr>
          <p:spPr>
            <a:xfrm>
              <a:off x="6044982" y="843401"/>
              <a:ext cx="434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Output of  https://platform.openai.com/tokenizer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F7FF9A2-6E30-A627-ED72-71CF220EC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938" y="1128551"/>
              <a:ext cx="2343477" cy="37152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42FC43-58C6-F7F0-D793-DE20E3B92F9E}"/>
              </a:ext>
            </a:extLst>
          </p:cNvPr>
          <p:cNvSpPr txBox="1"/>
          <p:nvPr/>
        </p:nvSpPr>
        <p:spPr>
          <a:xfrm>
            <a:off x="3130070" y="1080433"/>
            <a:ext cx="2476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Tokens</a:t>
            </a:r>
            <a:br>
              <a:rPr lang="en-US" dirty="0"/>
            </a:br>
            <a:r>
              <a:rPr lang="en-US" sz="1400" dirty="0"/>
              <a:t>(phrases, words, </a:t>
            </a:r>
            <a:r>
              <a:rPr lang="en-US" sz="1400" dirty="0" err="1"/>
              <a:t>subwords</a:t>
            </a:r>
            <a:r>
              <a:rPr lang="en-US" sz="1400" dirty="0"/>
              <a:t>)</a:t>
            </a:r>
            <a:endParaRPr lang="en-US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0EF0341-06BC-52BE-C584-E78D82D4CDA0}"/>
              </a:ext>
            </a:extLst>
          </p:cNvPr>
          <p:cNvGrpSpPr/>
          <p:nvPr/>
        </p:nvGrpSpPr>
        <p:grpSpPr>
          <a:xfrm>
            <a:off x="1807993" y="5156659"/>
            <a:ext cx="1486463" cy="375254"/>
            <a:chOff x="1807993" y="5156659"/>
            <a:chExt cx="1486463" cy="37525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5C28B43-6E21-122A-E5BB-D9B303BC85BD}"/>
                </a:ext>
              </a:extLst>
            </p:cNvPr>
            <p:cNvGrpSpPr/>
            <p:nvPr/>
          </p:nvGrpSpPr>
          <p:grpSpPr>
            <a:xfrm>
              <a:off x="2008647" y="5156659"/>
              <a:ext cx="1285809" cy="338554"/>
              <a:chOff x="1751968" y="1051865"/>
              <a:chExt cx="1285809" cy="338554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8BBBAC68-504F-AA21-20FA-5FE9DCA16B70}"/>
                  </a:ext>
                </a:extLst>
              </p:cNvPr>
              <p:cNvSpPr/>
              <p:nvPr/>
            </p:nvSpPr>
            <p:spPr>
              <a:xfrm>
                <a:off x="1816555" y="1104676"/>
                <a:ext cx="1056836" cy="2523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0F787A-7E5A-5F37-2117-CD99BB1070FF}"/>
                  </a:ext>
                </a:extLst>
              </p:cNvPr>
              <p:cNvSpPr txBox="1"/>
              <p:nvPr/>
            </p:nvSpPr>
            <p:spPr>
              <a:xfrm>
                <a:off x="1751968" y="1051865"/>
                <a:ext cx="12858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de-tokenizer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57226A2-838D-8478-983D-328EAB0BFF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7993" y="5531913"/>
              <a:ext cx="1322077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4EB0A4A-4716-09BC-BE68-EE870E34609C}"/>
              </a:ext>
            </a:extLst>
          </p:cNvPr>
          <p:cNvGrpSpPr/>
          <p:nvPr/>
        </p:nvGrpSpPr>
        <p:grpSpPr>
          <a:xfrm>
            <a:off x="2725307" y="1645711"/>
            <a:ext cx="1247822" cy="562831"/>
            <a:chOff x="2725307" y="1645711"/>
            <a:chExt cx="1247822" cy="56283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C1C7C6B-E10B-16EE-C121-BC58F863AF56}"/>
                </a:ext>
              </a:extLst>
            </p:cNvPr>
            <p:cNvCxnSpPr>
              <a:cxnSpLocks/>
            </p:cNvCxnSpPr>
            <p:nvPr/>
          </p:nvCxnSpPr>
          <p:spPr>
            <a:xfrm>
              <a:off x="3935844" y="1666649"/>
              <a:ext cx="0" cy="54189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3A8BC8-73D0-CC07-A755-A25CC8813013}"/>
                </a:ext>
              </a:extLst>
            </p:cNvPr>
            <p:cNvGrpSpPr/>
            <p:nvPr/>
          </p:nvGrpSpPr>
          <p:grpSpPr>
            <a:xfrm>
              <a:off x="2725307" y="1645711"/>
              <a:ext cx="1247822" cy="338554"/>
              <a:chOff x="2706849" y="2070022"/>
              <a:chExt cx="1247822" cy="338554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067EDA98-0032-CBEF-5611-7A095B11BC8A}"/>
                  </a:ext>
                </a:extLst>
              </p:cNvPr>
              <p:cNvSpPr/>
              <p:nvPr/>
            </p:nvSpPr>
            <p:spPr>
              <a:xfrm>
                <a:off x="2764012" y="2108743"/>
                <a:ext cx="1065156" cy="2523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E3750D-C0DA-AAD3-6743-5006C2420D69}"/>
                  </a:ext>
                </a:extLst>
              </p:cNvPr>
              <p:cNvSpPr txBox="1"/>
              <p:nvPr/>
            </p:nvSpPr>
            <p:spPr>
              <a:xfrm>
                <a:off x="2706849" y="2070022"/>
                <a:ext cx="12478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embedding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B913985-85ED-1902-5A8C-4E4FA9B24E09}"/>
              </a:ext>
            </a:extLst>
          </p:cNvPr>
          <p:cNvSpPr txBox="1"/>
          <p:nvPr/>
        </p:nvSpPr>
        <p:spPr>
          <a:xfrm>
            <a:off x="3145852" y="2126131"/>
            <a:ext cx="23583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Semantic Vectors</a:t>
            </a:r>
            <a:br>
              <a:rPr lang="en-US" dirty="0"/>
            </a:br>
            <a:r>
              <a:rPr lang="en-US" sz="1400" dirty="0"/>
              <a:t>(numerical representation of meaning)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5057F7-8C4B-85E1-01AA-451692AE2F71}"/>
              </a:ext>
            </a:extLst>
          </p:cNvPr>
          <p:cNvCxnSpPr>
            <a:cxnSpLocks/>
          </p:cNvCxnSpPr>
          <p:nvPr/>
        </p:nvCxnSpPr>
        <p:spPr>
          <a:xfrm>
            <a:off x="3935844" y="2926350"/>
            <a:ext cx="0" cy="1170442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5731D7-8FE6-88DF-3151-4BBB925F8B7B}"/>
              </a:ext>
            </a:extLst>
          </p:cNvPr>
          <p:cNvGrpSpPr/>
          <p:nvPr/>
        </p:nvGrpSpPr>
        <p:grpSpPr>
          <a:xfrm rot="16200000">
            <a:off x="2922577" y="3193490"/>
            <a:ext cx="1247828" cy="584775"/>
            <a:chOff x="2642745" y="3179860"/>
            <a:chExt cx="1247828" cy="58477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BEB85C8-8E87-2B0C-871D-04F887F26457}"/>
                </a:ext>
              </a:extLst>
            </p:cNvPr>
            <p:cNvSpPr/>
            <p:nvPr/>
          </p:nvSpPr>
          <p:spPr>
            <a:xfrm>
              <a:off x="2740078" y="3220214"/>
              <a:ext cx="1065156" cy="48863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FF9CE3-9566-4997-32A3-67858E51898E}"/>
                </a:ext>
              </a:extLst>
            </p:cNvPr>
            <p:cNvSpPr txBox="1"/>
            <p:nvPr/>
          </p:nvSpPr>
          <p:spPr>
            <a:xfrm>
              <a:off x="2642745" y="3179860"/>
              <a:ext cx="12478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transformer</a:t>
              </a:r>
              <a:br>
                <a:rPr lang="en-US" sz="1600" dirty="0">
                  <a:solidFill>
                    <a:schemeClr val="bg1"/>
                  </a:solidFill>
                </a:rPr>
              </a:br>
              <a:r>
                <a:rPr lang="en-US" sz="1600" dirty="0">
                  <a:solidFill>
                    <a:schemeClr val="bg1"/>
                  </a:solidFill>
                </a:rPr>
                <a:t>layers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31F5146-A810-AFA5-B626-1921CADC59ED}"/>
              </a:ext>
            </a:extLst>
          </p:cNvPr>
          <p:cNvSpPr txBox="1"/>
          <p:nvPr/>
        </p:nvSpPr>
        <p:spPr>
          <a:xfrm>
            <a:off x="3157136" y="4096792"/>
            <a:ext cx="23583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 Token Prediction</a:t>
            </a:r>
            <a:br>
              <a:rPr lang="en-US" b="1" dirty="0"/>
            </a:br>
            <a:r>
              <a:rPr lang="en-US" sz="1400" dirty="0"/>
              <a:t>(list of possible tokens and</a:t>
            </a:r>
            <a:br>
              <a:rPr lang="en-US" sz="1400" dirty="0"/>
            </a:br>
            <a:r>
              <a:rPr lang="en-US" sz="1400" dirty="0"/>
              <a:t> probabilities – pick one)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12DD77-2360-A8EB-B13F-E2FFB48B16AE}"/>
              </a:ext>
            </a:extLst>
          </p:cNvPr>
          <p:cNvCxnSpPr>
            <a:cxnSpLocks/>
          </p:cNvCxnSpPr>
          <p:nvPr/>
        </p:nvCxnSpPr>
        <p:spPr>
          <a:xfrm>
            <a:off x="3949839" y="4824586"/>
            <a:ext cx="0" cy="5418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543A34-0DA2-99D7-9844-D46C58DBD8B0}"/>
              </a:ext>
            </a:extLst>
          </p:cNvPr>
          <p:cNvSpPr txBox="1"/>
          <p:nvPr/>
        </p:nvSpPr>
        <p:spPr>
          <a:xfrm>
            <a:off x="3180518" y="5331888"/>
            <a:ext cx="207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Generated Output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9C6974-2DA1-AE7D-D38E-6736CA7DA42A}"/>
              </a:ext>
            </a:extLst>
          </p:cNvPr>
          <p:cNvGrpSpPr/>
          <p:nvPr/>
        </p:nvGrpSpPr>
        <p:grpSpPr>
          <a:xfrm>
            <a:off x="1835059" y="878298"/>
            <a:ext cx="1308447" cy="405242"/>
            <a:chOff x="1835059" y="878298"/>
            <a:chExt cx="1308447" cy="40524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2492089-75E1-9ED6-D49D-35DEED18C1CF}"/>
                </a:ext>
              </a:extLst>
            </p:cNvPr>
            <p:cNvCxnSpPr>
              <a:cxnSpLocks/>
            </p:cNvCxnSpPr>
            <p:nvPr/>
          </p:nvCxnSpPr>
          <p:spPr>
            <a:xfrm>
              <a:off x="1835059" y="1280968"/>
              <a:ext cx="1308447" cy="257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57971A5-5D02-144B-54D3-B2205C5E2253}"/>
                </a:ext>
              </a:extLst>
            </p:cNvPr>
            <p:cNvGrpSpPr/>
            <p:nvPr/>
          </p:nvGrpSpPr>
          <p:grpSpPr>
            <a:xfrm>
              <a:off x="1988611" y="878298"/>
              <a:ext cx="1014971" cy="338554"/>
              <a:chOff x="1946572" y="969510"/>
              <a:chExt cx="1014971" cy="338554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2F36DBE3-8E94-3671-AD8F-A5A11D8F5B14}"/>
                  </a:ext>
                </a:extLst>
              </p:cNvPr>
              <p:cNvSpPr/>
              <p:nvPr/>
            </p:nvSpPr>
            <p:spPr>
              <a:xfrm>
                <a:off x="1995209" y="1016823"/>
                <a:ext cx="819150" cy="2523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9CF3917-BC87-1B51-3DAF-CF5D72B27C4D}"/>
                  </a:ext>
                </a:extLst>
              </p:cNvPr>
              <p:cNvSpPr txBox="1"/>
              <p:nvPr/>
            </p:nvSpPr>
            <p:spPr>
              <a:xfrm>
                <a:off x="1946572" y="969510"/>
                <a:ext cx="10149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tokenizer</a:t>
                </a: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E50DC89-10B6-4E5A-08D8-25A2A133EDF2}"/>
              </a:ext>
            </a:extLst>
          </p:cNvPr>
          <p:cNvGrpSpPr/>
          <p:nvPr/>
        </p:nvGrpSpPr>
        <p:grpSpPr>
          <a:xfrm>
            <a:off x="2139173" y="2526242"/>
            <a:ext cx="1017963" cy="1970661"/>
            <a:chOff x="2139173" y="2526242"/>
            <a:chExt cx="1017963" cy="1970661"/>
          </a:xfrm>
        </p:grpSpPr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A8174CF1-BA07-B4DE-E412-BFBB00FCF83A}"/>
                </a:ext>
              </a:extLst>
            </p:cNvPr>
            <p:cNvCxnSpPr>
              <a:cxnSpLocks/>
              <a:stCxn id="30" idx="1"/>
              <a:endCxn id="27" idx="1"/>
            </p:cNvCxnSpPr>
            <p:nvPr/>
          </p:nvCxnSpPr>
          <p:spPr>
            <a:xfrm rot="10800000">
              <a:off x="3145852" y="2526242"/>
              <a:ext cx="11284" cy="1970661"/>
            </a:xfrm>
            <a:prstGeom prst="bentConnector3">
              <a:avLst>
                <a:gd name="adj1" fmla="val 558675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3729B36-98E0-633B-4E15-8B954B92F60B}"/>
                </a:ext>
              </a:extLst>
            </p:cNvPr>
            <p:cNvGrpSpPr/>
            <p:nvPr/>
          </p:nvGrpSpPr>
          <p:grpSpPr>
            <a:xfrm rot="16200000">
              <a:off x="1800964" y="3143996"/>
              <a:ext cx="1014971" cy="338554"/>
              <a:chOff x="1963249" y="971918"/>
              <a:chExt cx="1014971" cy="338554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0F52798A-1CC6-CB5F-483E-12500A58926D}"/>
                  </a:ext>
                </a:extLst>
              </p:cNvPr>
              <p:cNvSpPr/>
              <p:nvPr/>
            </p:nvSpPr>
            <p:spPr>
              <a:xfrm>
                <a:off x="1995209" y="1016823"/>
                <a:ext cx="714504" cy="2523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C2DB040-1DBC-E6E5-0113-FDF687648FB7}"/>
                  </a:ext>
                </a:extLst>
              </p:cNvPr>
              <p:cNvSpPr txBox="1"/>
              <p:nvPr/>
            </p:nvSpPr>
            <p:spPr>
              <a:xfrm>
                <a:off x="1963249" y="971918"/>
                <a:ext cx="101497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iterate</a:t>
                </a:r>
              </a:p>
            </p:txBody>
          </p:sp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B29E800-8003-6425-09B9-79C5099C9AD8}"/>
              </a:ext>
            </a:extLst>
          </p:cNvPr>
          <p:cNvGrpSpPr/>
          <p:nvPr/>
        </p:nvGrpSpPr>
        <p:grpSpPr>
          <a:xfrm>
            <a:off x="5803139" y="1968493"/>
            <a:ext cx="5244580" cy="784016"/>
            <a:chOff x="5803139" y="1968493"/>
            <a:chExt cx="5244580" cy="784016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76F67990-42C1-033B-D42A-040632EDA197}"/>
                </a:ext>
              </a:extLst>
            </p:cNvPr>
            <p:cNvSpPr/>
            <p:nvPr/>
          </p:nvSpPr>
          <p:spPr>
            <a:xfrm>
              <a:off x="5803139" y="1968493"/>
              <a:ext cx="5244580" cy="7840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6E039BE-E28C-D865-6AB5-94796373AFD2}"/>
                </a:ext>
              </a:extLst>
            </p:cNvPr>
            <p:cNvSpPr txBox="1"/>
            <p:nvPr/>
          </p:nvSpPr>
          <p:spPr>
            <a:xfrm>
              <a:off x="6034937" y="1986271"/>
              <a:ext cx="49870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Embedding size of GPT-3 was about 12,000 dimensions (numbers)</a:t>
              </a:r>
            </a:p>
            <a:p>
              <a:pPr marL="285750" indent="-111125">
                <a:buFont typeface="Arial" panose="020B0604020202020204" pitchFamily="34" charset="0"/>
                <a:buChar char="•"/>
              </a:pPr>
              <a:r>
                <a:rPr lang="en-US" sz="1400" b="1" dirty="0"/>
                <a:t>Similar</a:t>
              </a:r>
              <a:r>
                <a:rPr lang="en-US" sz="1400" dirty="0"/>
                <a:t> tokens are assigned </a:t>
              </a:r>
              <a:r>
                <a:rPr lang="en-US" sz="1400" b="1" dirty="0"/>
                <a:t>nearby</a:t>
              </a:r>
              <a:r>
                <a:rPr lang="en-US" sz="1400" dirty="0"/>
                <a:t> numbers</a:t>
              </a:r>
            </a:p>
            <a:p>
              <a:pPr marL="285750" indent="-111125">
                <a:buFont typeface="Arial" panose="020B0604020202020204" pitchFamily="34" charset="0"/>
                <a:buChar char="•"/>
              </a:pPr>
              <a:r>
                <a:rPr lang="en-US" sz="1400" b="1" dirty="0"/>
                <a:t>Adding properties </a:t>
              </a:r>
              <a:r>
                <a:rPr lang="en-US" sz="1400" dirty="0"/>
                <a:t>corresponds to </a:t>
              </a:r>
              <a:r>
                <a:rPr lang="en-US" sz="1400" b="1" dirty="0"/>
                <a:t>addition</a:t>
              </a:r>
              <a:r>
                <a:rPr lang="en-US" sz="1400" dirty="0"/>
                <a:t> </a:t>
              </a:r>
              <a:r>
                <a:rPr lang="en-US" sz="1400" b="1" dirty="0"/>
                <a:t>of numbers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CD48F9C-C129-EC35-051F-47F93DCBC66F}"/>
              </a:ext>
            </a:extLst>
          </p:cNvPr>
          <p:cNvGrpSpPr/>
          <p:nvPr/>
        </p:nvGrpSpPr>
        <p:grpSpPr>
          <a:xfrm>
            <a:off x="121353" y="1081874"/>
            <a:ext cx="2187096" cy="848806"/>
            <a:chOff x="121353" y="1081874"/>
            <a:chExt cx="2187096" cy="8488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490D08-E923-D12C-01C8-7D85A6ABE471}"/>
                </a:ext>
              </a:extLst>
            </p:cNvPr>
            <p:cNvSpPr txBox="1"/>
            <p:nvPr/>
          </p:nvSpPr>
          <p:spPr>
            <a:xfrm>
              <a:off x="492034" y="1081874"/>
              <a:ext cx="1816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Prompt</a:t>
              </a:r>
              <a:endParaRPr lang="en-US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9EAABDE-4FA7-C2AB-DF7E-893034B95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353" y="1438183"/>
              <a:ext cx="1969991" cy="492497"/>
            </a:xfrm>
            <a:prstGeom prst="rect">
              <a:avLst/>
            </a:prstGeom>
          </p:spPr>
        </p:pic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637A64B6-DB80-803D-9824-977B6B1EFB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8" t="7746" b="26397"/>
          <a:stretch/>
        </p:blipFill>
        <p:spPr>
          <a:xfrm>
            <a:off x="53744" y="5731939"/>
            <a:ext cx="2478148" cy="791222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4574A16-1DBC-B8FA-2FBA-3C55123A124F}"/>
              </a:ext>
            </a:extLst>
          </p:cNvPr>
          <p:cNvGrpSpPr/>
          <p:nvPr/>
        </p:nvGrpSpPr>
        <p:grpSpPr>
          <a:xfrm>
            <a:off x="5948897" y="1452332"/>
            <a:ext cx="5124627" cy="500526"/>
            <a:chOff x="5948897" y="1452332"/>
            <a:chExt cx="5124627" cy="5005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7D9BD0-91C8-C27F-90E8-301E8F276617}"/>
                </a:ext>
              </a:extLst>
            </p:cNvPr>
            <p:cNvSpPr txBox="1"/>
            <p:nvPr/>
          </p:nvSpPr>
          <p:spPr>
            <a:xfrm>
              <a:off x="5948897" y="1645081"/>
              <a:ext cx="5124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Modern Generative AI’s use between 100,000 and 200,000 tokens!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84F827B-F69C-7886-8137-9520EE6E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7897" y="1452332"/>
              <a:ext cx="3781953" cy="2286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9ECC66DD-E14E-C422-98FB-B8FD7F520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2349" y="5447750"/>
            <a:ext cx="6230219" cy="47631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B87A755-449E-C3FB-9825-77E506620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084" y="5889245"/>
            <a:ext cx="2848373" cy="685896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C6813AA-EF91-9A11-D8FB-2CEF7271D1A1}"/>
              </a:ext>
            </a:extLst>
          </p:cNvPr>
          <p:cNvCxnSpPr>
            <a:cxnSpLocks/>
          </p:cNvCxnSpPr>
          <p:nvPr/>
        </p:nvCxnSpPr>
        <p:spPr>
          <a:xfrm>
            <a:off x="3994198" y="2926350"/>
            <a:ext cx="0" cy="117044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9607736-4A3C-B59D-1A54-833B3390CAF1}"/>
              </a:ext>
            </a:extLst>
          </p:cNvPr>
          <p:cNvCxnSpPr>
            <a:cxnSpLocks/>
          </p:cNvCxnSpPr>
          <p:nvPr/>
        </p:nvCxnSpPr>
        <p:spPr>
          <a:xfrm>
            <a:off x="4063112" y="2926350"/>
            <a:ext cx="0" cy="1170442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7831B95-AA9A-9FD8-2ED4-1F8AAE1F3748}"/>
              </a:ext>
            </a:extLst>
          </p:cNvPr>
          <p:cNvCxnSpPr>
            <a:cxnSpLocks/>
          </p:cNvCxnSpPr>
          <p:nvPr/>
        </p:nvCxnSpPr>
        <p:spPr>
          <a:xfrm>
            <a:off x="4126538" y="2926350"/>
            <a:ext cx="0" cy="1170442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0866C74-8F38-37AE-C054-81018358F715}"/>
              </a:ext>
            </a:extLst>
          </p:cNvPr>
          <p:cNvCxnSpPr>
            <a:cxnSpLocks/>
          </p:cNvCxnSpPr>
          <p:nvPr/>
        </p:nvCxnSpPr>
        <p:spPr>
          <a:xfrm>
            <a:off x="4200438" y="2926350"/>
            <a:ext cx="0" cy="1170442"/>
          </a:xfrm>
          <a:prstGeom prst="straightConnector1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4556E85-50BE-D42C-83D6-C0CFFECC9078}"/>
              </a:ext>
            </a:extLst>
          </p:cNvPr>
          <p:cNvGrpSpPr/>
          <p:nvPr/>
        </p:nvGrpSpPr>
        <p:grpSpPr>
          <a:xfrm>
            <a:off x="4458847" y="2828455"/>
            <a:ext cx="1747204" cy="574856"/>
            <a:chOff x="4458847" y="2828455"/>
            <a:chExt cx="1747204" cy="574856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360FC40-83DD-9ECB-86C5-9571973D04D9}"/>
                </a:ext>
              </a:extLst>
            </p:cNvPr>
            <p:cNvCxnSpPr>
              <a:cxnSpLocks/>
            </p:cNvCxnSpPr>
            <p:nvPr/>
          </p:nvCxnSpPr>
          <p:spPr>
            <a:xfrm>
              <a:off x="4458847" y="2976737"/>
              <a:ext cx="462474" cy="42657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F92C8CF-CBD3-8557-9BC2-7C223F3D7310}"/>
                </a:ext>
              </a:extLst>
            </p:cNvPr>
            <p:cNvGrpSpPr/>
            <p:nvPr/>
          </p:nvGrpSpPr>
          <p:grpSpPr>
            <a:xfrm>
              <a:off x="4690084" y="2828455"/>
              <a:ext cx="1515967" cy="338554"/>
              <a:chOff x="1930293" y="960834"/>
              <a:chExt cx="1515967" cy="338554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A7FE349-898F-D834-2F72-BC0FA7900807}"/>
                  </a:ext>
                </a:extLst>
              </p:cNvPr>
              <p:cNvSpPr/>
              <p:nvPr/>
            </p:nvSpPr>
            <p:spPr>
              <a:xfrm>
                <a:off x="1995208" y="1016823"/>
                <a:ext cx="1188307" cy="252354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1EEA150-5F4A-E490-70F0-0723A0C0DAF0}"/>
                  </a:ext>
                </a:extLst>
              </p:cNvPr>
              <p:cNvSpPr txBox="1"/>
              <p:nvPr/>
            </p:nvSpPr>
            <p:spPr>
              <a:xfrm>
                <a:off x="1930293" y="960834"/>
                <a:ext cx="15159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self-attention</a:t>
                </a: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0CA8BC8-478D-B227-7AA6-015CFCE2A393}"/>
              </a:ext>
            </a:extLst>
          </p:cNvPr>
          <p:cNvGrpSpPr/>
          <p:nvPr/>
        </p:nvGrpSpPr>
        <p:grpSpPr>
          <a:xfrm>
            <a:off x="4446974" y="3499634"/>
            <a:ext cx="1597502" cy="472825"/>
            <a:chOff x="4446974" y="3499634"/>
            <a:chExt cx="1597502" cy="47282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71802C0-9667-FD97-E287-F67B38042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6974" y="3499634"/>
              <a:ext cx="462474" cy="426574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2E93611-7E3B-8A49-B92E-76E69739ABA8}"/>
                </a:ext>
              </a:extLst>
            </p:cNvPr>
            <p:cNvGrpSpPr/>
            <p:nvPr/>
          </p:nvGrpSpPr>
          <p:grpSpPr>
            <a:xfrm>
              <a:off x="4776683" y="3633905"/>
              <a:ext cx="1267793" cy="338554"/>
              <a:chOff x="-4538788" y="1162313"/>
              <a:chExt cx="1267793" cy="338554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64050AC4-237F-4DFA-EF78-CCCEDB91EBE1}"/>
                  </a:ext>
                </a:extLst>
              </p:cNvPr>
              <p:cNvSpPr/>
              <p:nvPr/>
            </p:nvSpPr>
            <p:spPr>
              <a:xfrm>
                <a:off x="-4533508" y="1208822"/>
                <a:ext cx="1200521" cy="252354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8334E25-A757-D2EC-8C6E-C189CD3D3CC1}"/>
                  </a:ext>
                </a:extLst>
              </p:cNvPr>
              <p:cNvSpPr txBox="1"/>
              <p:nvPr/>
            </p:nvSpPr>
            <p:spPr>
              <a:xfrm>
                <a:off x="-4538788" y="1162313"/>
                <a:ext cx="12677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feedforward</a:t>
                </a: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2388EF6-B63C-D3FD-7C01-3456DA37D968}"/>
              </a:ext>
            </a:extLst>
          </p:cNvPr>
          <p:cNvGrpSpPr/>
          <p:nvPr/>
        </p:nvGrpSpPr>
        <p:grpSpPr>
          <a:xfrm>
            <a:off x="10129840" y="853254"/>
            <a:ext cx="1648663" cy="494140"/>
            <a:chOff x="10249701" y="957066"/>
            <a:chExt cx="1648663" cy="494140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3263C0E-2A3B-33E1-7BBC-868720E2BEBD}"/>
                </a:ext>
              </a:extLst>
            </p:cNvPr>
            <p:cNvSpPr/>
            <p:nvPr/>
          </p:nvSpPr>
          <p:spPr>
            <a:xfrm>
              <a:off x="10249701" y="957066"/>
              <a:ext cx="1648663" cy="49414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0724E4E-6A14-8D4D-58F5-0426F0FB6925}"/>
                    </a:ext>
                  </a:extLst>
                </p:cNvPr>
                <p:cNvSpPr txBox="1"/>
                <p:nvPr/>
              </p:nvSpPr>
              <p:spPr>
                <a:xfrm>
                  <a:off x="10249701" y="957066"/>
                  <a:ext cx="16486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Rule of thumb:</a:t>
                  </a:r>
                </a:p>
                <a:p>
                  <a:r>
                    <a:rPr lang="en-US" sz="1200" dirty="0"/>
                    <a:t>1 token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sz="1200" dirty="0"/>
                    <a:t> 4 characters</a:t>
                  </a:r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0724E4E-6A14-8D4D-58F5-0426F0FB6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9701" y="957066"/>
                  <a:ext cx="1648663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370" t="-1316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8A979E1-572A-3A14-A41A-F5D17EAE59F7}"/>
              </a:ext>
            </a:extLst>
          </p:cNvPr>
          <p:cNvGrpSpPr/>
          <p:nvPr/>
        </p:nvGrpSpPr>
        <p:grpSpPr>
          <a:xfrm>
            <a:off x="6080635" y="2868484"/>
            <a:ext cx="5848844" cy="529924"/>
            <a:chOff x="6080635" y="2868484"/>
            <a:chExt cx="5848844" cy="529924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A43220A0-1DF3-07B1-EE30-C73CB1003AA0}"/>
                </a:ext>
              </a:extLst>
            </p:cNvPr>
            <p:cNvSpPr/>
            <p:nvPr/>
          </p:nvSpPr>
          <p:spPr>
            <a:xfrm>
              <a:off x="6089697" y="2875188"/>
              <a:ext cx="5839782" cy="523220"/>
            </a:xfrm>
            <a:prstGeom prst="roundRect">
              <a:avLst/>
            </a:prstGeom>
            <a:solidFill>
              <a:srgbClr val="7030A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33C66EA-55E3-C358-6743-354FEC02E6E2}"/>
                </a:ext>
              </a:extLst>
            </p:cNvPr>
            <p:cNvSpPr txBox="1"/>
            <p:nvPr/>
          </p:nvSpPr>
          <p:spPr>
            <a:xfrm>
              <a:off x="6080635" y="2868484"/>
              <a:ext cx="5839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Attention mechanism relates tokens to each other to find most relevant token</a:t>
              </a:r>
              <a:br>
                <a:rPr lang="en-US" sz="1400" dirty="0"/>
              </a:br>
              <a:r>
                <a:rPr lang="en-US" sz="1400" i="1" dirty="0"/>
                <a:t>   (introduced by Google in 2017)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02F6C71-0A3C-9D8F-4406-1F3D10728104}"/>
              </a:ext>
            </a:extLst>
          </p:cNvPr>
          <p:cNvGrpSpPr/>
          <p:nvPr/>
        </p:nvGrpSpPr>
        <p:grpSpPr>
          <a:xfrm>
            <a:off x="6080636" y="3411440"/>
            <a:ext cx="5836373" cy="526090"/>
            <a:chOff x="6080636" y="3411440"/>
            <a:chExt cx="5836373" cy="526090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FBA038FF-EE6C-0FCF-5033-926508B025F7}"/>
                </a:ext>
              </a:extLst>
            </p:cNvPr>
            <p:cNvSpPr/>
            <p:nvPr/>
          </p:nvSpPr>
          <p:spPr>
            <a:xfrm>
              <a:off x="6096000" y="3411440"/>
              <a:ext cx="5821009" cy="523220"/>
            </a:xfrm>
            <a:prstGeom prst="roundRect">
              <a:avLst/>
            </a:prstGeom>
            <a:solidFill>
              <a:srgbClr val="7030A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6DB802-5202-0F8A-1BE1-BBBA6667D57B}"/>
                </a:ext>
              </a:extLst>
            </p:cNvPr>
            <p:cNvSpPr txBox="1"/>
            <p:nvPr/>
          </p:nvSpPr>
          <p:spPr>
            <a:xfrm>
              <a:off x="6567732" y="3629753"/>
              <a:ext cx="4883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Current top AI’s use over 1 trillion learned </a:t>
              </a:r>
              <a:r>
                <a:rPr lang="en-US" sz="1400" b="1" i="1" dirty="0"/>
                <a:t>weights</a:t>
              </a:r>
              <a:r>
                <a:rPr lang="en-US" sz="1400" i="1" dirty="0"/>
                <a:t> (parameters)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7426892-0D2E-D290-91D2-41CD3D987AD8}"/>
                </a:ext>
              </a:extLst>
            </p:cNvPr>
            <p:cNvSpPr txBox="1"/>
            <p:nvPr/>
          </p:nvSpPr>
          <p:spPr>
            <a:xfrm>
              <a:off x="6080636" y="3414884"/>
              <a:ext cx="551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Feed-forward network multiplies vectors by </a:t>
              </a:r>
              <a:r>
                <a:rPr lang="en-US" sz="1400" b="1" dirty="0"/>
                <a:t>weights</a:t>
              </a:r>
              <a:r>
                <a:rPr lang="en-US" sz="1400" dirty="0"/>
                <a:t> and combines them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3328576-AC6B-AC80-E6F4-B8A295A382C3}"/>
              </a:ext>
            </a:extLst>
          </p:cNvPr>
          <p:cNvGrpSpPr/>
          <p:nvPr/>
        </p:nvGrpSpPr>
        <p:grpSpPr>
          <a:xfrm>
            <a:off x="5828944" y="4082635"/>
            <a:ext cx="6126340" cy="784016"/>
            <a:chOff x="5828944" y="4082635"/>
            <a:chExt cx="6126340" cy="784016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EC048584-6BD3-69D4-48BB-42AA134269F1}"/>
                </a:ext>
              </a:extLst>
            </p:cNvPr>
            <p:cNvSpPr/>
            <p:nvPr/>
          </p:nvSpPr>
          <p:spPr>
            <a:xfrm>
              <a:off x="5828944" y="4082635"/>
              <a:ext cx="5244580" cy="7840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5E23D0D-4DED-4065-3BDA-BFA341D517B9}"/>
                </a:ext>
              </a:extLst>
            </p:cNvPr>
            <p:cNvSpPr txBox="1"/>
            <p:nvPr/>
          </p:nvSpPr>
          <p:spPr>
            <a:xfrm>
              <a:off x="6115502" y="4106052"/>
              <a:ext cx="58397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Each transformer layer captures different features of the input</a:t>
              </a:r>
              <a:br>
                <a:rPr lang="en-US" sz="1400" dirty="0"/>
              </a:br>
              <a:r>
                <a:rPr lang="en-US" sz="1400" dirty="0"/>
                <a:t>    </a:t>
              </a:r>
              <a:r>
                <a:rPr lang="en-US" sz="1400" i="1" dirty="0"/>
                <a:t>word level  </a:t>
              </a:r>
              <a:r>
                <a:rPr lang="en-US" sz="1400" dirty="0">
                  <a:sym typeface="Wingdings" panose="05000000000000000000" pitchFamily="2" charset="2"/>
                </a:rPr>
                <a:t></a:t>
              </a:r>
              <a:r>
                <a:rPr lang="en-US" sz="1400" i="1" dirty="0">
                  <a:sym typeface="Wingdings" panose="05000000000000000000" pitchFamily="2" charset="2"/>
                </a:rPr>
                <a:t>  phrases  </a:t>
              </a:r>
              <a:r>
                <a:rPr lang="en-US" sz="1400" dirty="0">
                  <a:sym typeface="Wingdings" panose="05000000000000000000" pitchFamily="2" charset="2"/>
                </a:rPr>
                <a:t></a:t>
              </a:r>
              <a:r>
                <a:rPr lang="en-US" sz="1400" i="1" dirty="0">
                  <a:sym typeface="Wingdings" panose="05000000000000000000" pitchFamily="2" charset="2"/>
                </a:rPr>
                <a:t>  sentences  </a:t>
              </a:r>
              <a:r>
                <a:rPr lang="en-US" sz="1400" dirty="0">
                  <a:sym typeface="Wingdings" panose="05000000000000000000" pitchFamily="2" charset="2"/>
                </a:rPr>
                <a:t></a:t>
              </a:r>
              <a:r>
                <a:rPr lang="en-US" sz="1400" i="1" dirty="0">
                  <a:sym typeface="Wingdings" panose="05000000000000000000" pitchFamily="2" charset="2"/>
                </a:rPr>
                <a:t>  overall meaning</a:t>
              </a:r>
            </a:p>
            <a:p>
              <a:r>
                <a:rPr lang="en-US" sz="1400" i="1" dirty="0">
                  <a:sym typeface="Wingdings" panose="05000000000000000000" pitchFamily="2" charset="2"/>
                </a:rPr>
                <a:t>Current top AI’s use 80-100 layers with size around 8,000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99807D1-CB9A-DA0B-A5F4-69ECFD4542DB}"/>
              </a:ext>
            </a:extLst>
          </p:cNvPr>
          <p:cNvGrpSpPr/>
          <p:nvPr/>
        </p:nvGrpSpPr>
        <p:grpSpPr>
          <a:xfrm>
            <a:off x="4159451" y="4950984"/>
            <a:ext cx="5193058" cy="307777"/>
            <a:chOff x="10417886" y="995639"/>
            <a:chExt cx="1880321" cy="307777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49D65630-D758-BADF-FA36-C5A58709C703}"/>
                </a:ext>
              </a:extLst>
            </p:cNvPr>
            <p:cNvSpPr/>
            <p:nvPr/>
          </p:nvSpPr>
          <p:spPr>
            <a:xfrm>
              <a:off x="10417886" y="1006985"/>
              <a:ext cx="1880321" cy="29620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ECD1E02-86B1-0D31-D047-E016504B4402}"/>
                </a:ext>
              </a:extLst>
            </p:cNvPr>
            <p:cNvSpPr txBox="1"/>
            <p:nvPr/>
          </p:nvSpPr>
          <p:spPr>
            <a:xfrm>
              <a:off x="10421196" y="995639"/>
              <a:ext cx="1877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Method used to choose next token affects </a:t>
              </a:r>
              <a:r>
                <a:rPr lang="en-US" sz="1400" i="1" dirty="0"/>
                <a:t>“creativity” </a:t>
              </a:r>
              <a:r>
                <a:rPr lang="en-US" sz="1400" dirty="0"/>
                <a:t>of the model.</a:t>
              </a:r>
            </a:p>
          </p:txBody>
        </p:sp>
      </p:grp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A9D3EDBA-55AB-5D0E-B191-3CBE339AA966}"/>
              </a:ext>
            </a:extLst>
          </p:cNvPr>
          <p:cNvCxnSpPr>
            <a:cxnSpLocks/>
          </p:cNvCxnSpPr>
          <p:nvPr/>
        </p:nvCxnSpPr>
        <p:spPr>
          <a:xfrm rot="10800000">
            <a:off x="3212870" y="2597994"/>
            <a:ext cx="11284" cy="1970661"/>
          </a:xfrm>
          <a:prstGeom prst="bentConnector3">
            <a:avLst>
              <a:gd name="adj1" fmla="val 5586751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55B15915-1E8B-C2A3-CBFC-AB2C0D4677A1}"/>
              </a:ext>
            </a:extLst>
          </p:cNvPr>
          <p:cNvCxnSpPr>
            <a:cxnSpLocks/>
          </p:cNvCxnSpPr>
          <p:nvPr/>
        </p:nvCxnSpPr>
        <p:spPr>
          <a:xfrm rot="10800000">
            <a:off x="3283172" y="2676584"/>
            <a:ext cx="11284" cy="1970661"/>
          </a:xfrm>
          <a:prstGeom prst="bentConnector3">
            <a:avLst>
              <a:gd name="adj1" fmla="val 5586751"/>
            </a:avLst>
          </a:prstGeom>
          <a:ln w="762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926B391-9AB7-BE7F-E67E-FA224E1691EF}"/>
              </a:ext>
            </a:extLst>
          </p:cNvPr>
          <p:cNvGrpSpPr/>
          <p:nvPr/>
        </p:nvGrpSpPr>
        <p:grpSpPr>
          <a:xfrm>
            <a:off x="6244601" y="-944796"/>
            <a:ext cx="4883712" cy="872525"/>
            <a:chOff x="6078441" y="2985415"/>
            <a:chExt cx="4883712" cy="872525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50D7767C-19CA-324F-DF5B-102B1D4D7EB3}"/>
                </a:ext>
              </a:extLst>
            </p:cNvPr>
            <p:cNvSpPr/>
            <p:nvPr/>
          </p:nvSpPr>
          <p:spPr>
            <a:xfrm>
              <a:off x="6179918" y="2985415"/>
              <a:ext cx="4780527" cy="87252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F32F55-C060-7AEE-3527-FE765C0973F4}"/>
                </a:ext>
              </a:extLst>
            </p:cNvPr>
            <p:cNvSpPr txBox="1"/>
            <p:nvPr/>
          </p:nvSpPr>
          <p:spPr>
            <a:xfrm>
              <a:off x="6078441" y="3017018"/>
              <a:ext cx="4883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LOTS  OF  MULTIPLICATION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  AND  ADDITION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18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19 0.57152 L 0.01419 0.57106 " pathEditMode="relative" rAng="0" ptsTypes="AA">
                                      <p:cBhvr>
                                        <p:cTn id="83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7" grpId="0"/>
      <p:bldP spid="30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C54100C1-D883-ACAC-1DA8-91F99C77DB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4FE010-43F8-996F-E307-2414DBA191E6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Training AI – Computing Weights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71A237-04C8-2CBD-7CA6-6D5303E5D43E}"/>
              </a:ext>
            </a:extLst>
          </p:cNvPr>
          <p:cNvGrpSpPr/>
          <p:nvPr/>
        </p:nvGrpSpPr>
        <p:grpSpPr>
          <a:xfrm>
            <a:off x="8122652" y="687967"/>
            <a:ext cx="3153595" cy="2484097"/>
            <a:chOff x="7666354" y="3732586"/>
            <a:chExt cx="3153595" cy="248409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37ED94-11C6-76A9-4177-F47F093A4BEF}"/>
                </a:ext>
              </a:extLst>
            </p:cNvPr>
            <p:cNvSpPr/>
            <p:nvPr/>
          </p:nvSpPr>
          <p:spPr>
            <a:xfrm>
              <a:off x="7666354" y="3732586"/>
              <a:ext cx="3153595" cy="2484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3182BD-B191-E6FA-73C1-814849F765EC}"/>
                </a:ext>
              </a:extLst>
            </p:cNvPr>
            <p:cNvGrpSpPr/>
            <p:nvPr/>
          </p:nvGrpSpPr>
          <p:grpSpPr>
            <a:xfrm>
              <a:off x="8180699" y="3750121"/>
              <a:ext cx="976097" cy="461665"/>
              <a:chOff x="894629" y="4309417"/>
              <a:chExt cx="976097" cy="461665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30B0C1A1-4A3A-6A18-0456-221E57BEA221}"/>
                  </a:ext>
                </a:extLst>
              </p:cNvPr>
              <p:cNvSpPr/>
              <p:nvPr/>
            </p:nvSpPr>
            <p:spPr>
              <a:xfrm>
                <a:off x="894629" y="4309417"/>
                <a:ext cx="976096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C7E1D4B-098C-5214-DD2D-76132306D349}"/>
                  </a:ext>
                </a:extLst>
              </p:cNvPr>
              <p:cNvSpPr txBox="1"/>
              <p:nvPr/>
            </p:nvSpPr>
            <p:spPr>
              <a:xfrm>
                <a:off x="970620" y="4309417"/>
                <a:ext cx="900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CD3BAD-1BBA-3442-A497-9F4052B426EE}"/>
                </a:ext>
              </a:extLst>
            </p:cNvPr>
            <p:cNvSpPr/>
            <p:nvPr/>
          </p:nvSpPr>
          <p:spPr>
            <a:xfrm>
              <a:off x="8051688" y="4566152"/>
              <a:ext cx="1234124" cy="7636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AI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66C9CE8-ED9F-7A54-1257-72921DD0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1E1DD"/>
                </a:clrFrom>
                <a:clrTo>
                  <a:srgbClr val="E1E1D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19828" y="5389499"/>
              <a:ext cx="539901" cy="749250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A256963-733D-495A-C484-4CD904CAC318}"/>
                </a:ext>
              </a:extLst>
            </p:cNvPr>
            <p:cNvGrpSpPr/>
            <p:nvPr/>
          </p:nvGrpSpPr>
          <p:grpSpPr>
            <a:xfrm>
              <a:off x="7932543" y="5677084"/>
              <a:ext cx="1472411" cy="461665"/>
              <a:chOff x="622997" y="5877360"/>
              <a:chExt cx="1472411" cy="461665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139540F8-9F9C-0741-5552-B8B02314CDD3}"/>
                  </a:ext>
                </a:extLst>
              </p:cNvPr>
              <p:cNvSpPr/>
              <p:nvPr/>
            </p:nvSpPr>
            <p:spPr>
              <a:xfrm>
                <a:off x="622997" y="5915255"/>
                <a:ext cx="1396720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832276-A2CF-69F8-F60E-90752798EA53}"/>
                  </a:ext>
                </a:extLst>
              </p:cNvPr>
              <p:cNvSpPr txBox="1"/>
              <p:nvPr/>
            </p:nvSpPr>
            <p:spPr>
              <a:xfrm>
                <a:off x="698687" y="5877360"/>
                <a:ext cx="1396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 red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CE271FD-4489-5FA2-BCB8-AE96DF7EBADD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9" y="5344985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8E643FCE-5E26-7073-AFAA-D63653253546}"/>
                </a:ext>
              </a:extLst>
            </p:cNvPr>
            <p:cNvSpPr/>
            <p:nvPr/>
          </p:nvSpPr>
          <p:spPr>
            <a:xfrm>
              <a:off x="9651864" y="4736989"/>
              <a:ext cx="980507" cy="4087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Baguet Script" panose="00000500000000000000" pitchFamily="2" charset="0"/>
                </a:rPr>
                <a:t>weights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E589191-7F0A-A568-A1E3-98928F53535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57312" y="4769885"/>
              <a:ext cx="0" cy="343000"/>
            </a:xfrm>
            <a:prstGeom prst="straightConnector1">
              <a:avLst/>
            </a:prstGeom>
            <a:ln w="76200">
              <a:solidFill>
                <a:srgbClr val="F6B79C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8ED99F-72D2-3630-718E-E19B54964ADB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8" y="4199454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9302391-2F41-42E9-46F1-FD4417CCB731}"/>
              </a:ext>
            </a:extLst>
          </p:cNvPr>
          <p:cNvGrpSpPr/>
          <p:nvPr/>
        </p:nvGrpSpPr>
        <p:grpSpPr>
          <a:xfrm>
            <a:off x="8002095" y="762671"/>
            <a:ext cx="3153595" cy="2484097"/>
            <a:chOff x="7659802" y="3699338"/>
            <a:chExt cx="3153595" cy="248409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185BF2-2276-641E-34A9-41F825090B7D}"/>
                </a:ext>
              </a:extLst>
            </p:cNvPr>
            <p:cNvSpPr/>
            <p:nvPr/>
          </p:nvSpPr>
          <p:spPr>
            <a:xfrm>
              <a:off x="7659802" y="3699338"/>
              <a:ext cx="3153595" cy="2484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ADE48AD-23FD-F98D-3C21-6F024C6E21FD}"/>
                </a:ext>
              </a:extLst>
            </p:cNvPr>
            <p:cNvGrpSpPr/>
            <p:nvPr/>
          </p:nvGrpSpPr>
          <p:grpSpPr>
            <a:xfrm>
              <a:off x="8180699" y="3750121"/>
              <a:ext cx="976097" cy="461665"/>
              <a:chOff x="894629" y="4309417"/>
              <a:chExt cx="976097" cy="461665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3CFF8F86-0083-34C6-6A27-912FEEA06767}"/>
                  </a:ext>
                </a:extLst>
              </p:cNvPr>
              <p:cNvSpPr/>
              <p:nvPr/>
            </p:nvSpPr>
            <p:spPr>
              <a:xfrm>
                <a:off x="894629" y="4309417"/>
                <a:ext cx="976096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7046373-1919-3F28-C95B-B323BAC1ECE5}"/>
                  </a:ext>
                </a:extLst>
              </p:cNvPr>
              <p:cNvSpPr txBox="1"/>
              <p:nvPr/>
            </p:nvSpPr>
            <p:spPr>
              <a:xfrm>
                <a:off x="970620" y="4309417"/>
                <a:ext cx="900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F4B5143-D3FD-90DF-768B-F5824884F24E}"/>
                </a:ext>
              </a:extLst>
            </p:cNvPr>
            <p:cNvSpPr/>
            <p:nvPr/>
          </p:nvSpPr>
          <p:spPr>
            <a:xfrm>
              <a:off x="8051688" y="4566152"/>
              <a:ext cx="1234124" cy="7636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AI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4FC8BA1-D87C-E4A5-6506-74D8AF96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1E1DD"/>
                </a:clrFrom>
                <a:clrTo>
                  <a:srgbClr val="E1E1D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19828" y="5389499"/>
              <a:ext cx="539901" cy="74925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7C15356-9358-958D-38B5-4BD6D71DE559}"/>
                </a:ext>
              </a:extLst>
            </p:cNvPr>
            <p:cNvGrpSpPr/>
            <p:nvPr/>
          </p:nvGrpSpPr>
          <p:grpSpPr>
            <a:xfrm>
              <a:off x="7932543" y="5677084"/>
              <a:ext cx="1472411" cy="461665"/>
              <a:chOff x="622997" y="5877360"/>
              <a:chExt cx="1472411" cy="461665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80308B47-CF88-EF10-2D13-62E5FBCB779A}"/>
                  </a:ext>
                </a:extLst>
              </p:cNvPr>
              <p:cNvSpPr/>
              <p:nvPr/>
            </p:nvSpPr>
            <p:spPr>
              <a:xfrm>
                <a:off x="622997" y="5915255"/>
                <a:ext cx="1396720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83D2214-74F8-A941-C188-6624547BF7BA}"/>
                  </a:ext>
                </a:extLst>
              </p:cNvPr>
              <p:cNvSpPr txBox="1"/>
              <p:nvPr/>
            </p:nvSpPr>
            <p:spPr>
              <a:xfrm>
                <a:off x="698687" y="5877360"/>
                <a:ext cx="1396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 red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4F8F818-7FC2-B0BD-57D4-4C4BBC7D7F75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9" y="5344985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0D48FF0-042A-8DBD-4386-B422FC78DF65}"/>
                </a:ext>
              </a:extLst>
            </p:cNvPr>
            <p:cNvSpPr/>
            <p:nvPr/>
          </p:nvSpPr>
          <p:spPr>
            <a:xfrm>
              <a:off x="9651864" y="4736989"/>
              <a:ext cx="980507" cy="4087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Baguet Script" panose="00000500000000000000" pitchFamily="2" charset="0"/>
                </a:rPr>
                <a:t>weights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E459A54-8FA5-C057-2930-84AE8499C67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57312" y="4769885"/>
              <a:ext cx="0" cy="343000"/>
            </a:xfrm>
            <a:prstGeom prst="straightConnector1">
              <a:avLst/>
            </a:prstGeom>
            <a:ln w="76200">
              <a:solidFill>
                <a:srgbClr val="F6B79C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BE91551-EFDB-121B-D6DD-6010359EDC42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8" y="4199454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436FAE-FA97-D157-26CF-673FAF1BA756}"/>
              </a:ext>
            </a:extLst>
          </p:cNvPr>
          <p:cNvGrpSpPr/>
          <p:nvPr/>
        </p:nvGrpSpPr>
        <p:grpSpPr>
          <a:xfrm>
            <a:off x="7892472" y="835592"/>
            <a:ext cx="3153595" cy="2484097"/>
            <a:chOff x="7659802" y="3699338"/>
            <a:chExt cx="3153595" cy="248409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1183481-2653-F3E8-F2B2-B3A7283B9097}"/>
                </a:ext>
              </a:extLst>
            </p:cNvPr>
            <p:cNvSpPr/>
            <p:nvPr/>
          </p:nvSpPr>
          <p:spPr>
            <a:xfrm>
              <a:off x="7659802" y="3699338"/>
              <a:ext cx="3153595" cy="2484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BDBA500-B4CC-7146-45DD-9563E72EE691}"/>
                </a:ext>
              </a:extLst>
            </p:cNvPr>
            <p:cNvGrpSpPr/>
            <p:nvPr/>
          </p:nvGrpSpPr>
          <p:grpSpPr>
            <a:xfrm>
              <a:off x="8180699" y="3750121"/>
              <a:ext cx="976097" cy="461665"/>
              <a:chOff x="894629" y="4309417"/>
              <a:chExt cx="976097" cy="461665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50A40BD8-A4E7-9DE4-3F07-5614D68B11B4}"/>
                  </a:ext>
                </a:extLst>
              </p:cNvPr>
              <p:cNvSpPr/>
              <p:nvPr/>
            </p:nvSpPr>
            <p:spPr>
              <a:xfrm>
                <a:off x="894629" y="4309417"/>
                <a:ext cx="976096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33B88EE-37B2-99B4-63F7-09363F0DFEFE}"/>
                  </a:ext>
                </a:extLst>
              </p:cNvPr>
              <p:cNvSpPr txBox="1"/>
              <p:nvPr/>
            </p:nvSpPr>
            <p:spPr>
              <a:xfrm>
                <a:off x="970620" y="4309417"/>
                <a:ext cx="900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751F6E5-AA19-45CE-F105-94FB1A275ED4}"/>
                </a:ext>
              </a:extLst>
            </p:cNvPr>
            <p:cNvSpPr/>
            <p:nvPr/>
          </p:nvSpPr>
          <p:spPr>
            <a:xfrm>
              <a:off x="8051688" y="4566152"/>
              <a:ext cx="1234124" cy="7636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AI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BD8EB4F-BAE7-DED8-1CE0-6AA75D92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1E1DD"/>
                </a:clrFrom>
                <a:clrTo>
                  <a:srgbClr val="E1E1D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19828" y="5389499"/>
              <a:ext cx="539901" cy="749250"/>
            </a:xfrm>
            <a:prstGeom prst="rect">
              <a:avLst/>
            </a:prstGeom>
          </p:spPr>
        </p:pic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54334D2-4A3D-0C02-FED6-B7F8B3CA53CC}"/>
                </a:ext>
              </a:extLst>
            </p:cNvPr>
            <p:cNvGrpSpPr/>
            <p:nvPr/>
          </p:nvGrpSpPr>
          <p:grpSpPr>
            <a:xfrm>
              <a:off x="7932543" y="5677084"/>
              <a:ext cx="1472411" cy="461665"/>
              <a:chOff x="622997" y="5877360"/>
              <a:chExt cx="1472411" cy="461665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B82A6143-0546-8E6D-BD09-6C9120C8BDCA}"/>
                  </a:ext>
                </a:extLst>
              </p:cNvPr>
              <p:cNvSpPr/>
              <p:nvPr/>
            </p:nvSpPr>
            <p:spPr>
              <a:xfrm>
                <a:off x="622997" y="5915255"/>
                <a:ext cx="1396720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EE52BBD-86C3-9707-3C09-BCD4BD6AC08B}"/>
                  </a:ext>
                </a:extLst>
              </p:cNvPr>
              <p:cNvSpPr txBox="1"/>
              <p:nvPr/>
            </p:nvSpPr>
            <p:spPr>
              <a:xfrm>
                <a:off x="698687" y="5877360"/>
                <a:ext cx="1396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 red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FD21311-D650-EDAB-40A4-55050B4D52AE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9" y="5344985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214DFA9-A69C-23A0-526A-9392A1C450C1}"/>
                </a:ext>
              </a:extLst>
            </p:cNvPr>
            <p:cNvSpPr/>
            <p:nvPr/>
          </p:nvSpPr>
          <p:spPr>
            <a:xfrm>
              <a:off x="9651864" y="4736989"/>
              <a:ext cx="980507" cy="4087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Baguet Script" panose="00000500000000000000" pitchFamily="2" charset="0"/>
                </a:rPr>
                <a:t>weights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A4F1763-F19A-325C-0E6B-46E924A9F85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57312" y="4769885"/>
              <a:ext cx="0" cy="343000"/>
            </a:xfrm>
            <a:prstGeom prst="straightConnector1">
              <a:avLst/>
            </a:prstGeom>
            <a:ln w="76200">
              <a:solidFill>
                <a:srgbClr val="F6B79C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EE11535-0D63-EA95-1F9F-A45A9865FFAE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8" y="4199454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27DA4A8-E195-86D7-B08C-5F88CB9F0432}"/>
              </a:ext>
            </a:extLst>
          </p:cNvPr>
          <p:cNvGrpSpPr/>
          <p:nvPr/>
        </p:nvGrpSpPr>
        <p:grpSpPr>
          <a:xfrm>
            <a:off x="7771965" y="922195"/>
            <a:ext cx="3153595" cy="2484097"/>
            <a:chOff x="7659802" y="3699338"/>
            <a:chExt cx="3153595" cy="248409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5DA6EC7-933D-AC64-25E8-6DB962C99AD3}"/>
                </a:ext>
              </a:extLst>
            </p:cNvPr>
            <p:cNvSpPr/>
            <p:nvPr/>
          </p:nvSpPr>
          <p:spPr>
            <a:xfrm>
              <a:off x="7659802" y="3699338"/>
              <a:ext cx="3153595" cy="2484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6761215-069C-1A42-D3CC-9846607D2263}"/>
                </a:ext>
              </a:extLst>
            </p:cNvPr>
            <p:cNvGrpSpPr/>
            <p:nvPr/>
          </p:nvGrpSpPr>
          <p:grpSpPr>
            <a:xfrm>
              <a:off x="8180699" y="3750121"/>
              <a:ext cx="976097" cy="461665"/>
              <a:chOff x="894629" y="4309417"/>
              <a:chExt cx="976097" cy="461665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ADB9AE94-444F-47CD-08F1-D252C5E69E27}"/>
                  </a:ext>
                </a:extLst>
              </p:cNvPr>
              <p:cNvSpPr/>
              <p:nvPr/>
            </p:nvSpPr>
            <p:spPr>
              <a:xfrm>
                <a:off x="894629" y="4309417"/>
                <a:ext cx="976096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1D028F-B1CE-45D2-AD85-626071D33BED}"/>
                  </a:ext>
                </a:extLst>
              </p:cNvPr>
              <p:cNvSpPr txBox="1"/>
              <p:nvPr/>
            </p:nvSpPr>
            <p:spPr>
              <a:xfrm>
                <a:off x="970620" y="4309417"/>
                <a:ext cx="9001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2DA911-F496-5019-BDCE-C9AE75C553A2}"/>
                </a:ext>
              </a:extLst>
            </p:cNvPr>
            <p:cNvSpPr/>
            <p:nvPr/>
          </p:nvSpPr>
          <p:spPr>
            <a:xfrm>
              <a:off x="8051688" y="4566152"/>
              <a:ext cx="1234124" cy="7636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AI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AF75E29-6DFA-D16F-413C-E23F2A6C9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1E1DD"/>
                </a:clrFrom>
                <a:clrTo>
                  <a:srgbClr val="E1E1DD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19828" y="5389499"/>
              <a:ext cx="539901" cy="749250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C611C7B-B196-F586-C54A-B28399223F19}"/>
                </a:ext>
              </a:extLst>
            </p:cNvPr>
            <p:cNvGrpSpPr/>
            <p:nvPr/>
          </p:nvGrpSpPr>
          <p:grpSpPr>
            <a:xfrm>
              <a:off x="7932543" y="5677084"/>
              <a:ext cx="1472411" cy="461665"/>
              <a:chOff x="622997" y="5877360"/>
              <a:chExt cx="1472411" cy="461665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44E6818-F015-7358-0398-0E5B7C397283}"/>
                  </a:ext>
                </a:extLst>
              </p:cNvPr>
              <p:cNvSpPr/>
              <p:nvPr/>
            </p:nvSpPr>
            <p:spPr>
              <a:xfrm>
                <a:off x="622997" y="5915255"/>
                <a:ext cx="1396720" cy="42377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8FB124-81D4-C012-C09A-80F2DE23C450}"/>
                  </a:ext>
                </a:extLst>
              </p:cNvPr>
              <p:cNvSpPr txBox="1"/>
              <p:nvPr/>
            </p:nvSpPr>
            <p:spPr>
              <a:xfrm>
                <a:off x="698687" y="5877360"/>
                <a:ext cx="1396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i="0" dirty="0">
                    <a:latin typeface="Baguet Script" panose="020F0502020204030204" pitchFamily="2" charset="0"/>
                  </a:rPr>
                  <a:t>1 + 1 = red</a:t>
                </a:r>
                <a:endParaRPr lang="en-US" sz="2400" dirty="0">
                  <a:latin typeface="Baguet Script" panose="020F0502020204030204" pitchFamily="2" charset="0"/>
                </a:endParaRPr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8A7B352-1E16-261B-E0FB-E68F96BE5860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9" y="5344985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8044B9-4C74-FF07-9658-C7EA68A49490}"/>
                </a:ext>
              </a:extLst>
            </p:cNvPr>
            <p:cNvSpPr/>
            <p:nvPr/>
          </p:nvSpPr>
          <p:spPr>
            <a:xfrm>
              <a:off x="9651864" y="4736989"/>
              <a:ext cx="980507" cy="40879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Baguet Script" panose="00000500000000000000" pitchFamily="2" charset="0"/>
                </a:rPr>
                <a:t>weights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14ED1EE-B818-A580-6ABB-E5D396FC467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57312" y="4769885"/>
              <a:ext cx="0" cy="343000"/>
            </a:xfrm>
            <a:prstGeom prst="straightConnector1">
              <a:avLst/>
            </a:prstGeom>
            <a:ln w="76200">
              <a:solidFill>
                <a:srgbClr val="F6B79C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299613D-D384-917F-C458-4C8BDD9BEF84}"/>
                </a:ext>
              </a:extLst>
            </p:cNvPr>
            <p:cNvCxnSpPr>
              <a:cxnSpLocks/>
            </p:cNvCxnSpPr>
            <p:nvPr/>
          </p:nvCxnSpPr>
          <p:spPr>
            <a:xfrm>
              <a:off x="8668748" y="4199454"/>
              <a:ext cx="1" cy="353935"/>
            </a:xfrm>
            <a:prstGeom prst="straightConnector1">
              <a:avLst/>
            </a:prstGeom>
            <a:ln w="76200">
              <a:solidFill>
                <a:srgbClr val="FFDA94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A4DD397-7D72-9523-38D4-2ECDC6BD7FC0}"/>
              </a:ext>
            </a:extLst>
          </p:cNvPr>
          <p:cNvSpPr/>
          <p:nvPr/>
        </p:nvSpPr>
        <p:spPr>
          <a:xfrm>
            <a:off x="7648596" y="1016208"/>
            <a:ext cx="3153595" cy="2484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E0C8E-5731-92F0-FFDA-6F3184A6A500}"/>
              </a:ext>
            </a:extLst>
          </p:cNvPr>
          <p:cNvSpPr txBox="1"/>
          <p:nvPr/>
        </p:nvSpPr>
        <p:spPr>
          <a:xfrm>
            <a:off x="697033" y="949166"/>
            <a:ext cx="699588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1206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massive dataset: diverse and representative</a:t>
            </a:r>
          </a:p>
          <a:p>
            <a:pPr marL="231775" indent="-1206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Initialize model with random weights</a:t>
            </a:r>
          </a:p>
          <a:p>
            <a:pPr marL="231775" indent="-1206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Gradually update weights</a:t>
            </a:r>
          </a:p>
          <a:p>
            <a:pPr marL="854075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Run model to predict next token in data</a:t>
            </a:r>
          </a:p>
          <a:p>
            <a:pPr marL="854075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Compare to actual value</a:t>
            </a:r>
          </a:p>
          <a:p>
            <a:pPr marL="854075" lvl="1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Adjust weights to make actual value more likely</a:t>
            </a:r>
          </a:p>
          <a:p>
            <a:pPr marL="231775" indent="-1206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Repeat multiple times over all data!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98F60B-6D98-7728-DE88-10EAFA1D60D4}"/>
              </a:ext>
            </a:extLst>
          </p:cNvPr>
          <p:cNvGrpSpPr/>
          <p:nvPr/>
        </p:nvGrpSpPr>
        <p:grpSpPr>
          <a:xfrm>
            <a:off x="8169493" y="1066991"/>
            <a:ext cx="976097" cy="461665"/>
            <a:chOff x="894629" y="4309417"/>
            <a:chExt cx="976097" cy="46166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76F8752-963E-0C4B-F82E-D245EA551433}"/>
                </a:ext>
              </a:extLst>
            </p:cNvPr>
            <p:cNvSpPr/>
            <p:nvPr/>
          </p:nvSpPr>
          <p:spPr>
            <a:xfrm>
              <a:off x="894629" y="4309417"/>
              <a:ext cx="976096" cy="4237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918B5E-DAC7-5DE7-482F-A3198E6AE676}"/>
                </a:ext>
              </a:extLst>
            </p:cNvPr>
            <p:cNvSpPr txBox="1"/>
            <p:nvPr/>
          </p:nvSpPr>
          <p:spPr>
            <a:xfrm>
              <a:off x="970620" y="4309417"/>
              <a:ext cx="9001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 dirty="0">
                  <a:latin typeface="Baguet Script" panose="020F0502020204030204" pitchFamily="2" charset="0"/>
                </a:rPr>
                <a:t>1 + 1 =</a:t>
              </a:r>
              <a:endParaRPr lang="en-US" sz="2400" dirty="0">
                <a:latin typeface="Baguet Script" panose="020F0502020204030204" pitchFamily="2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1E7EC63-9CE7-883F-B19A-677D1EC2B320}"/>
              </a:ext>
            </a:extLst>
          </p:cNvPr>
          <p:cNvSpPr/>
          <p:nvPr/>
        </p:nvSpPr>
        <p:spPr>
          <a:xfrm>
            <a:off x="8040482" y="1883022"/>
            <a:ext cx="1234124" cy="763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7FA79-B761-648E-F185-927EDF796D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1E1DD"/>
              </a:clrFrom>
              <a:clrTo>
                <a:srgbClr val="E1E1D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08622" y="2706369"/>
            <a:ext cx="539901" cy="7492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2478F57-5F70-7A56-9C8B-AF95DEB8677B}"/>
              </a:ext>
            </a:extLst>
          </p:cNvPr>
          <p:cNvGrpSpPr/>
          <p:nvPr/>
        </p:nvGrpSpPr>
        <p:grpSpPr>
          <a:xfrm>
            <a:off x="7921337" y="2993954"/>
            <a:ext cx="1472411" cy="461665"/>
            <a:chOff x="622997" y="5877360"/>
            <a:chExt cx="1472411" cy="46166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B9774B-E429-CD95-504C-DA52611540E8}"/>
                </a:ext>
              </a:extLst>
            </p:cNvPr>
            <p:cNvSpPr/>
            <p:nvPr/>
          </p:nvSpPr>
          <p:spPr>
            <a:xfrm>
              <a:off x="622997" y="5915255"/>
              <a:ext cx="1396720" cy="4237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8E354D-0EF8-9E1B-344D-B2FD6670E5C2}"/>
                </a:ext>
              </a:extLst>
            </p:cNvPr>
            <p:cNvSpPr txBox="1"/>
            <p:nvPr/>
          </p:nvSpPr>
          <p:spPr>
            <a:xfrm>
              <a:off x="698687" y="5877360"/>
              <a:ext cx="1396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 dirty="0">
                  <a:latin typeface="Baguet Script" panose="020F0502020204030204" pitchFamily="2" charset="0"/>
                </a:rPr>
                <a:t>1 + 1 = red</a:t>
              </a:r>
              <a:endParaRPr lang="en-US" sz="2400" dirty="0">
                <a:latin typeface="Baguet Script" panose="020F0502020204030204" pitchFamily="2" charset="0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FB6B8E-FE96-9EFA-A954-DD9239F047E6}"/>
              </a:ext>
            </a:extLst>
          </p:cNvPr>
          <p:cNvCxnSpPr>
            <a:cxnSpLocks/>
          </p:cNvCxnSpPr>
          <p:nvPr/>
        </p:nvCxnSpPr>
        <p:spPr>
          <a:xfrm>
            <a:off x="8657543" y="2661855"/>
            <a:ext cx="1" cy="353935"/>
          </a:xfrm>
          <a:prstGeom prst="straightConnector1">
            <a:avLst/>
          </a:prstGeom>
          <a:ln w="76200">
            <a:solidFill>
              <a:srgbClr val="FFDA9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79C31A8-ABCA-B332-965F-3DAC8E497725}"/>
              </a:ext>
            </a:extLst>
          </p:cNvPr>
          <p:cNvSpPr/>
          <p:nvPr/>
        </p:nvSpPr>
        <p:spPr>
          <a:xfrm>
            <a:off x="9640658" y="2053859"/>
            <a:ext cx="980507" cy="4087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Baguet Script" panose="00000500000000000000" pitchFamily="2" charset="0"/>
              </a:rPr>
              <a:t>weights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CE0361-8EA4-C930-FC33-8FA21DE7F449}"/>
              </a:ext>
            </a:extLst>
          </p:cNvPr>
          <p:cNvCxnSpPr>
            <a:cxnSpLocks/>
          </p:cNvCxnSpPr>
          <p:nvPr/>
        </p:nvCxnSpPr>
        <p:spPr>
          <a:xfrm rot="5400000">
            <a:off x="9446106" y="2086755"/>
            <a:ext cx="0" cy="343000"/>
          </a:xfrm>
          <a:prstGeom prst="straightConnector1">
            <a:avLst/>
          </a:prstGeom>
          <a:ln w="76200">
            <a:solidFill>
              <a:srgbClr val="F6B79C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3E7181-6593-A3AD-6CD2-9DE0000243FB}"/>
              </a:ext>
            </a:extLst>
          </p:cNvPr>
          <p:cNvCxnSpPr>
            <a:cxnSpLocks/>
          </p:cNvCxnSpPr>
          <p:nvPr/>
        </p:nvCxnSpPr>
        <p:spPr>
          <a:xfrm>
            <a:off x="8657542" y="1516324"/>
            <a:ext cx="1" cy="353935"/>
          </a:xfrm>
          <a:prstGeom prst="straightConnector1">
            <a:avLst/>
          </a:prstGeom>
          <a:ln w="76200">
            <a:solidFill>
              <a:srgbClr val="FFDA9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6BF1DB-A643-DE9B-C23D-124A260D7731}"/>
                  </a:ext>
                </a:extLst>
              </p:cNvPr>
              <p:cNvSpPr txBox="1"/>
              <p:nvPr/>
            </p:nvSpPr>
            <p:spPr>
              <a:xfrm>
                <a:off x="697033" y="3628199"/>
                <a:ext cx="118052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Very expensive! 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≈$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sz="2400" b="1" dirty="0"/>
                  <a:t> million; weeks or months of time; growing exponentially)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6BF1DB-A643-DE9B-C23D-124A260D7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33" y="3628199"/>
                <a:ext cx="11805220" cy="461665"/>
              </a:xfrm>
              <a:prstGeom prst="rect">
                <a:avLst/>
              </a:prstGeom>
              <a:blipFill>
                <a:blip r:embed="rId3"/>
                <a:stretch>
                  <a:fillRect l="-77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AA2EB9F-C088-D6E0-7242-02BE6E72B4B4}"/>
              </a:ext>
            </a:extLst>
          </p:cNvPr>
          <p:cNvCxnSpPr/>
          <p:nvPr/>
        </p:nvCxnSpPr>
        <p:spPr>
          <a:xfrm>
            <a:off x="699190" y="4190481"/>
            <a:ext cx="105792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8AFBF0F-8D66-08A9-40DE-F685B1C85024}"/>
              </a:ext>
            </a:extLst>
          </p:cNvPr>
          <p:cNvSpPr txBox="1"/>
          <p:nvPr/>
        </p:nvSpPr>
        <p:spPr>
          <a:xfrm>
            <a:off x="1553573" y="4402178"/>
            <a:ext cx="47893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Fine Tuning</a:t>
            </a:r>
          </a:p>
          <a:p>
            <a:pPr marL="288925" indent="-169863">
              <a:buFont typeface="Arial" panose="020B0604020202020204" pitchFamily="34" charset="0"/>
              <a:buChar char="•"/>
            </a:pPr>
            <a:r>
              <a:rPr lang="en-US" sz="2000" dirty="0"/>
              <a:t>Additional training further modifying computed weights with new data</a:t>
            </a:r>
          </a:p>
          <a:p>
            <a:pPr marL="288925" indent="-169863">
              <a:buFont typeface="Arial" panose="020B0604020202020204" pitchFamily="34" charset="0"/>
              <a:buChar char="•"/>
            </a:pPr>
            <a:r>
              <a:rPr lang="en-US" sz="2000" dirty="0"/>
              <a:t>Less resource-intensive than full training</a:t>
            </a:r>
          </a:p>
          <a:p>
            <a:pPr marL="288925" indent="-169863">
              <a:buFont typeface="Arial" panose="020B0604020202020204" pitchFamily="34" charset="0"/>
              <a:buChar char="•"/>
            </a:pPr>
            <a:r>
              <a:rPr lang="en-US" sz="2000" dirty="0"/>
              <a:t>Risks “catastrophic forgetting”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DE8DD7-A4ED-ED03-F7EB-5FBD3870458B}"/>
              </a:ext>
            </a:extLst>
          </p:cNvPr>
          <p:cNvSpPr txBox="1"/>
          <p:nvPr/>
        </p:nvSpPr>
        <p:spPr>
          <a:xfrm>
            <a:off x="6671189" y="4420464"/>
            <a:ext cx="4789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Adapter-Based Training</a:t>
            </a:r>
          </a:p>
          <a:p>
            <a:pPr marL="288925" indent="-169863">
              <a:buFont typeface="Arial" panose="020B0604020202020204" pitchFamily="34" charset="0"/>
              <a:buChar char="•"/>
            </a:pPr>
            <a:r>
              <a:rPr lang="en-US" sz="2000" dirty="0"/>
              <a:t>Adding new layers onto network without changing existing weights</a:t>
            </a:r>
          </a:p>
          <a:p>
            <a:pPr marL="288925" indent="-169863">
              <a:buFont typeface="Arial" panose="020B0604020202020204" pitchFamily="34" charset="0"/>
              <a:buChar char="•"/>
            </a:pPr>
            <a:r>
              <a:rPr lang="en-US" sz="2000" dirty="0"/>
              <a:t>Very lightweight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F99871-F50E-FACF-CAD5-47E7898B1835}"/>
              </a:ext>
            </a:extLst>
          </p:cNvPr>
          <p:cNvSpPr txBox="1"/>
          <p:nvPr/>
        </p:nvSpPr>
        <p:spPr>
          <a:xfrm rot="16200000">
            <a:off x="152746" y="4816335"/>
            <a:ext cx="1437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Modifying</a:t>
            </a:r>
          </a:p>
          <a:p>
            <a:pPr algn="ctr"/>
            <a:r>
              <a:rPr lang="en-US" sz="2000" b="1" dirty="0"/>
              <a:t> Models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B9C1C9-24C3-7116-C832-941B6EE4E05D}"/>
              </a:ext>
            </a:extLst>
          </p:cNvPr>
          <p:cNvSpPr txBox="1"/>
          <p:nvPr/>
        </p:nvSpPr>
        <p:spPr>
          <a:xfrm>
            <a:off x="4259622" y="6014257"/>
            <a:ext cx="317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Fast and inexpensive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722D372-AF4C-C398-8A76-65AFA079A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854" y="-3629987"/>
            <a:ext cx="3805143" cy="34669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94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9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1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8 0.55023 L 0.00378 0.54722 " pathEditMode="relative" rAng="0" ptsTypes="AA">
                                      <p:cBhvr>
                                        <p:cTn id="73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uiExpand="1" build="p"/>
      <p:bldP spid="8" grpId="0" animBg="1"/>
      <p:bldP spid="25" grpId="0" animBg="1"/>
      <p:bldP spid="34" grpId="0"/>
      <p:bldP spid="98" grpId="0" uiExpand="1" build="p"/>
      <p:bldP spid="99" grpId="0" build="p"/>
      <p:bldP spid="100" grpId="0"/>
      <p:bldP spid="10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904F7-1B3A-7AA7-85E2-B54CD6AE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CF15A21A-15E8-A303-5099-A738EB980D7D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F391494-0F76-B932-C96B-65968BFA2462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1CF31-3DF3-0136-96ED-064780D0929F}"/>
              </a:ext>
            </a:extLst>
          </p:cNvPr>
          <p:cNvSpPr txBox="1"/>
          <p:nvPr/>
        </p:nvSpPr>
        <p:spPr>
          <a:xfrm>
            <a:off x="6804044" y="3633484"/>
            <a:ext cx="536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 are not “computers”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BA609E-3C27-C74D-858D-B3AD986EF6D0}"/>
              </a:ext>
            </a:extLst>
          </p:cNvPr>
          <p:cNvSpPr txBox="1"/>
          <p:nvPr/>
        </p:nvSpPr>
        <p:spPr>
          <a:xfrm>
            <a:off x="6940714" y="4132830"/>
            <a:ext cx="505369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Creative</a:t>
            </a:r>
            <a:r>
              <a:rPr lang="en-US" sz="2400" dirty="0"/>
              <a:t> rather than </a:t>
            </a:r>
            <a:r>
              <a:rPr lang="en-US" sz="2400" b="1" dirty="0"/>
              <a:t>Computational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Random</a:t>
            </a:r>
            <a:r>
              <a:rPr lang="en-US" sz="2400" dirty="0"/>
              <a:t> rather than </a:t>
            </a:r>
            <a:r>
              <a:rPr lang="en-US" sz="2400" b="1" dirty="0"/>
              <a:t>Deterministic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Not “garbage in – garbage out”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Not “does exactly what you tell it”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26F11B-FB85-4348-4992-7D1C5E9E353D}"/>
              </a:ext>
            </a:extLst>
          </p:cNvPr>
          <p:cNvSpPr txBox="1"/>
          <p:nvPr/>
        </p:nvSpPr>
        <p:spPr>
          <a:xfrm>
            <a:off x="264268" y="1807902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ChatGPT</a:t>
            </a:r>
            <a:r>
              <a:rPr lang="en-US" sz="2400" dirty="0"/>
              <a:t> views the following prompts similarly: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173AEC-DE20-A6EF-701F-6D51BE59A465}"/>
                  </a:ext>
                </a:extLst>
              </p:cNvPr>
              <p:cNvSpPr txBox="1"/>
              <p:nvPr/>
            </p:nvSpPr>
            <p:spPr>
              <a:xfrm>
                <a:off x="465885" y="2271467"/>
                <a:ext cx="5974424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2+2=</m:t>
                    </m:r>
                  </m:oMath>
                </a14:m>
                <a:endParaRPr lang="en-US" sz="2400" b="0" dirty="0"/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0" dirty="0"/>
                  <a:t>Complete the statement:   “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2+</m:t>
                    </m:r>
                  </m:oMath>
                </a14:m>
                <a:r>
                  <a:rPr lang="en-US" sz="2400" dirty="0"/>
                  <a:t> …”</a:t>
                </a: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Complete the statement:   “I like cats and …”</a:t>
                </a:r>
              </a:p>
              <a:p>
                <a:pPr marL="285750" indent="-28575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the next line: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173AEC-DE20-A6EF-701F-6D51BE59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85" y="2271467"/>
                <a:ext cx="5974424" cy="1877437"/>
              </a:xfrm>
              <a:prstGeom prst="rect">
                <a:avLst/>
              </a:prstGeom>
              <a:blipFill>
                <a:blip r:embed="rId7"/>
                <a:stretch>
                  <a:fillRect l="-1327" t="-1623" r="-1429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110811E-E18E-A239-6E4F-7C9D3C496E1D}"/>
              </a:ext>
            </a:extLst>
          </p:cNvPr>
          <p:cNvSpPr txBox="1"/>
          <p:nvPr/>
        </p:nvSpPr>
        <p:spPr>
          <a:xfrm>
            <a:off x="1669609" y="4116447"/>
            <a:ext cx="4834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“Hey, I just met you, and this is crazy</a:t>
            </a:r>
          </a:p>
          <a:p>
            <a:r>
              <a:rPr lang="en-US" sz="2400" dirty="0"/>
              <a:t>  But here’s my number  …”</a:t>
            </a:r>
          </a:p>
        </p:txBody>
      </p:sp>
      <p:pic>
        <p:nvPicPr>
          <p:cNvPr id="22" name="just met you">
            <a:hlinkClick r:id="" action="ppaction://media"/>
            <a:extLst>
              <a:ext uri="{FF2B5EF4-FFF2-40B4-BE49-F238E27FC236}">
                <a16:creationId xmlns:a16="http://schemas.microsoft.com/office/drawing/2014/main" id="{2D66820D-B27E-E590-642E-D8F496516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3979" y="4243374"/>
            <a:ext cx="609600" cy="609600"/>
          </a:xfrm>
          <a:prstGeom prst="rect">
            <a:avLst/>
          </a:prstGeom>
        </p:spPr>
      </p:pic>
      <p:pic>
        <p:nvPicPr>
          <p:cNvPr id="24" name="so call me maybe">
            <a:hlinkClick r:id="" action="ppaction://media"/>
            <a:extLst>
              <a:ext uri="{FF2B5EF4-FFF2-40B4-BE49-F238E27FC236}">
                <a16:creationId xmlns:a16="http://schemas.microsoft.com/office/drawing/2014/main" id="{C961FB5A-4401-DBC0-8866-484C49DC18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1994" y="4882099"/>
            <a:ext cx="609600" cy="609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DCCEA4-6067-BD6F-E417-510738610184}"/>
              </a:ext>
            </a:extLst>
          </p:cNvPr>
          <p:cNvSpPr txBox="1"/>
          <p:nvPr/>
        </p:nvSpPr>
        <p:spPr>
          <a:xfrm>
            <a:off x="1845447" y="4942049"/>
            <a:ext cx="260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 call me, maybe?</a:t>
            </a:r>
          </a:p>
        </p:txBody>
      </p:sp>
      <p:pic>
        <p:nvPicPr>
          <p:cNvPr id="29" name="Picture 28" descr="A collage of a brain and fish&#10;&#10;Description automatically generated">
            <a:extLst>
              <a:ext uri="{FF2B5EF4-FFF2-40B4-BE49-F238E27FC236}">
                <a16:creationId xmlns:a16="http://schemas.microsoft.com/office/drawing/2014/main" id="{1926988F-0D17-AB1B-AEB2-D8F5DEC9B7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2"/>
          <a:stretch/>
        </p:blipFill>
        <p:spPr>
          <a:xfrm>
            <a:off x="8656253" y="1108775"/>
            <a:ext cx="2735647" cy="24409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41A8DB4-18CE-30AB-0053-D761150B79D5}"/>
              </a:ext>
            </a:extLst>
          </p:cNvPr>
          <p:cNvSpPr txBox="1"/>
          <p:nvPr/>
        </p:nvSpPr>
        <p:spPr>
          <a:xfrm>
            <a:off x="264268" y="1259567"/>
            <a:ext cx="743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Generative AI works like a </a:t>
            </a:r>
            <a:r>
              <a:rPr lang="en-US" sz="2400" b="1" u="sng" dirty="0"/>
              <a:t>very fancy</a:t>
            </a:r>
            <a:r>
              <a:rPr lang="en-US" sz="2400" b="1" dirty="0"/>
              <a:t> autocomplete</a:t>
            </a:r>
          </a:p>
        </p:txBody>
      </p:sp>
    </p:spTree>
    <p:extLst>
      <p:ext uri="{BB962C8B-B14F-4D97-AF65-F5344CB8AC3E}">
        <p14:creationId xmlns:p14="http://schemas.microsoft.com/office/powerpoint/2010/main" val="297570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614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05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683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41463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9" grpId="0"/>
      <p:bldP spid="14" grpId="0" uiExpand="1" build="p"/>
      <p:bldP spid="18" grpId="0"/>
      <p:bldP spid="19" grpId="0" uiExpand="1" build="p"/>
      <p:bldP spid="20" grpId="0"/>
      <p:bldP spid="27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3005EC8-C8F5-49B7-8CB1-F4E4283D9032}"/>
              </a:ext>
            </a:extLst>
          </p:cNvPr>
          <p:cNvSpPr/>
          <p:nvPr/>
        </p:nvSpPr>
        <p:spPr>
          <a:xfrm rot="16200000">
            <a:off x="3124726" y="-2367981"/>
            <a:ext cx="5934140" cy="11805219"/>
          </a:xfrm>
          <a:prstGeom prst="round2Diag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611C31-7950-4FEE-BFBF-01FFDD55874C}"/>
              </a:ext>
            </a:extLst>
          </p:cNvPr>
          <p:cNvSpPr/>
          <p:nvPr/>
        </p:nvSpPr>
        <p:spPr>
          <a:xfrm>
            <a:off x="138737" y="143788"/>
            <a:ext cx="11117841" cy="66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tx1"/>
                </a:solidFill>
              </a:rPr>
              <a:t>  Expectations of AI  vs  Reality of AI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B611B6-1AE2-3D69-E889-262246673852}"/>
              </a:ext>
            </a:extLst>
          </p:cNvPr>
          <p:cNvSpPr txBox="1"/>
          <p:nvPr/>
        </p:nvSpPr>
        <p:spPr>
          <a:xfrm>
            <a:off x="5250599" y="5478341"/>
            <a:ext cx="6688028" cy="1323439"/>
          </a:xfrm>
          <a:prstGeom prst="rect">
            <a:avLst/>
          </a:prstGeom>
          <a:solidFill>
            <a:srgbClr val="E8EEF8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14300" indent="-1143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Output may not always be accurate. You should not rely on Output from our Services as </a:t>
            </a:r>
            <a:br>
              <a:rPr lang="en-US" sz="1400" b="0" i="0" dirty="0">
                <a:solidFill>
                  <a:srgbClr val="374151"/>
                </a:solidFill>
                <a:effectLst/>
              </a:rPr>
            </a:br>
            <a:r>
              <a:rPr lang="en-US" sz="1400" b="0" i="0" dirty="0">
                <a:solidFill>
                  <a:srgbClr val="374151"/>
                </a:solidFill>
                <a:effectLst/>
              </a:rPr>
              <a:t> a sole source of truth or factual information, or as a substitute for professional advice.</a:t>
            </a:r>
          </a:p>
          <a:p>
            <a:pPr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  You must evaluate Output for accuracy and appropriateness for your use case, including</a:t>
            </a:r>
            <a:br>
              <a:rPr lang="en-US" sz="1400" b="0" i="0" dirty="0">
                <a:solidFill>
                  <a:srgbClr val="374151"/>
                </a:solidFill>
                <a:effectLst/>
              </a:rPr>
            </a:br>
            <a:r>
              <a:rPr lang="en-US" sz="1400" b="0" i="0" dirty="0">
                <a:solidFill>
                  <a:srgbClr val="374151"/>
                </a:solidFill>
                <a:effectLst/>
              </a:rPr>
              <a:t>    using</a:t>
            </a:r>
            <a:r>
              <a:rPr lang="en-US" sz="1400" dirty="0">
                <a:solidFill>
                  <a:srgbClr val="374151"/>
                </a:solidFill>
              </a:rPr>
              <a:t> 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human review as appropriate, before using or sharing Output from the Services.</a:t>
            </a:r>
            <a:endParaRPr lang="en-US" sz="1400" dirty="0">
              <a:solidFill>
                <a:srgbClr val="374151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374151"/>
                </a:solidFill>
              </a:rPr>
              <a:t>- OpenAI terms of use</a:t>
            </a:r>
            <a:endParaRPr lang="en-US" sz="1400" b="0" i="0" dirty="0">
              <a:solidFill>
                <a:srgbClr val="374151"/>
              </a:solidFill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61E173-1B95-8B5F-D055-69D8E8C76687}"/>
              </a:ext>
            </a:extLst>
          </p:cNvPr>
          <p:cNvGrpSpPr/>
          <p:nvPr/>
        </p:nvGrpSpPr>
        <p:grpSpPr>
          <a:xfrm>
            <a:off x="853373" y="1407113"/>
            <a:ext cx="2938815" cy="2453160"/>
            <a:chOff x="853373" y="1407113"/>
            <a:chExt cx="2938815" cy="2453160"/>
          </a:xfrm>
        </p:grpSpPr>
        <p:pic>
          <p:nvPicPr>
            <p:cNvPr id="1028" name="Picture 4" descr="Pin page">
              <a:extLst>
                <a:ext uri="{FF2B5EF4-FFF2-40B4-BE49-F238E27FC236}">
                  <a16:creationId xmlns:a16="http://schemas.microsoft.com/office/drawing/2014/main" id="{459A5A42-0F05-0E1F-C48E-EBE3E34FB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373" y="1407113"/>
              <a:ext cx="2938814" cy="2241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0524AF-E56C-1F85-AB30-F20C6F1D9D24}"/>
                </a:ext>
              </a:extLst>
            </p:cNvPr>
            <p:cNvSpPr txBox="1"/>
            <p:nvPr/>
          </p:nvSpPr>
          <p:spPr>
            <a:xfrm>
              <a:off x="853374" y="3583274"/>
              <a:ext cx="2938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Star Trek: The Next Generation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0D09E4-6C67-797E-E2FE-73BFD119D541}"/>
              </a:ext>
            </a:extLst>
          </p:cNvPr>
          <p:cNvGrpSpPr/>
          <p:nvPr/>
        </p:nvGrpSpPr>
        <p:grpSpPr>
          <a:xfrm>
            <a:off x="853373" y="4072158"/>
            <a:ext cx="2938814" cy="2029390"/>
            <a:chOff x="853373" y="4072158"/>
            <a:chExt cx="2938814" cy="2029390"/>
          </a:xfrm>
        </p:grpSpPr>
        <p:pic>
          <p:nvPicPr>
            <p:cNvPr id="1032" name="Picture 8" descr="In Terminator 2, the Terminator tells John “I know now why you cry” because  after the chip was tossed into the lava he could remember what a shitshow  the 2003-2019 movies turned">
              <a:extLst>
                <a:ext uri="{FF2B5EF4-FFF2-40B4-BE49-F238E27FC236}">
                  <a16:creationId xmlns:a16="http://schemas.microsoft.com/office/drawing/2014/main" id="{F3B241C4-2F9A-4E84-229D-DDBC02ABEB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35" r="12182"/>
            <a:stretch/>
          </p:blipFill>
          <p:spPr bwMode="auto">
            <a:xfrm>
              <a:off x="853373" y="4072158"/>
              <a:ext cx="2938814" cy="1789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1CE1A0-48CD-DA3F-5BB9-ADEEC99C1390}"/>
                </a:ext>
              </a:extLst>
            </p:cNvPr>
            <p:cNvSpPr txBox="1"/>
            <p:nvPr/>
          </p:nvSpPr>
          <p:spPr>
            <a:xfrm>
              <a:off x="853373" y="5337997"/>
              <a:ext cx="29388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Eras Demi ITC" panose="020B0805030504020804" pitchFamily="34" charset="0"/>
                  <a:ea typeface="ADLaM Display" panose="020F0502020204030204" pitchFamily="2" charset="0"/>
                  <a:cs typeface="ADLaM Display" panose="020F0502020204030204" pitchFamily="2" charset="0"/>
                </a:rPr>
                <a:t>I know now why you cry.  But it is something I can never do.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FAD46-BE85-B486-A73E-BC233E754214}"/>
                </a:ext>
              </a:extLst>
            </p:cNvPr>
            <p:cNvSpPr txBox="1"/>
            <p:nvPr/>
          </p:nvSpPr>
          <p:spPr>
            <a:xfrm>
              <a:off x="853373" y="5824549"/>
              <a:ext cx="2938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Terminator 2: Judgement Day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85AFAB-2694-1627-38A2-C505A3C30200}"/>
              </a:ext>
            </a:extLst>
          </p:cNvPr>
          <p:cNvGrpSpPr/>
          <p:nvPr/>
        </p:nvGrpSpPr>
        <p:grpSpPr>
          <a:xfrm>
            <a:off x="5081060" y="2936985"/>
            <a:ext cx="4130681" cy="2487165"/>
            <a:chOff x="5081060" y="2936985"/>
            <a:chExt cx="4130681" cy="2487165"/>
          </a:xfrm>
        </p:grpSpPr>
        <p:pic>
          <p:nvPicPr>
            <p:cNvPr id="2050" name="Picture 2" descr="query 'how many rocks should i eat' generates AI overview in google saying 'eating at least one small rock a day' is good">
              <a:extLst>
                <a:ext uri="{FF2B5EF4-FFF2-40B4-BE49-F238E27FC236}">
                  <a16:creationId xmlns:a16="http://schemas.microsoft.com/office/drawing/2014/main" id="{A4BDB43F-CA8F-2F2F-A42B-6063E894C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062" y="2936985"/>
              <a:ext cx="4130679" cy="224127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FB6C7B-3A24-B386-B143-B5C8EE469581}"/>
                </a:ext>
              </a:extLst>
            </p:cNvPr>
            <p:cNvSpPr txBox="1"/>
            <p:nvPr/>
          </p:nvSpPr>
          <p:spPr>
            <a:xfrm>
              <a:off x="5081060" y="5147151"/>
              <a:ext cx="413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Google AI Overview (</a:t>
              </a:r>
              <a:r>
                <a:rPr lang="en-US" sz="1200" i="1" dirty="0" err="1"/>
                <a:t>Gemeni</a:t>
              </a:r>
              <a:r>
                <a:rPr lang="en-US" sz="1200" i="1" dirty="0"/>
                <a:t>),  May 2024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17BD84-54A2-54E3-0F40-52C47827FA55}"/>
              </a:ext>
            </a:extLst>
          </p:cNvPr>
          <p:cNvGrpSpPr/>
          <p:nvPr/>
        </p:nvGrpSpPr>
        <p:grpSpPr>
          <a:xfrm>
            <a:off x="9438010" y="1936247"/>
            <a:ext cx="2500617" cy="3053324"/>
            <a:chOff x="9438010" y="1936247"/>
            <a:chExt cx="2500617" cy="3053324"/>
          </a:xfrm>
        </p:grpSpPr>
        <p:pic>
          <p:nvPicPr>
            <p:cNvPr id="1030" name="Picture 6" descr="Incorrect count of 'r' characters in the word &quot;strawberry“ - Use cases and  examples - OpenAI Developer Forum">
              <a:extLst>
                <a:ext uri="{FF2B5EF4-FFF2-40B4-BE49-F238E27FC236}">
                  <a16:creationId xmlns:a16="http://schemas.microsoft.com/office/drawing/2014/main" id="{61EB50E1-28DE-579A-7EF5-450E909C8C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0" b="7832"/>
            <a:stretch/>
          </p:blipFill>
          <p:spPr bwMode="auto">
            <a:xfrm>
              <a:off x="9589607" y="1936247"/>
              <a:ext cx="2122751" cy="2453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743615-9446-CDB4-788C-A358BC48220F}"/>
                </a:ext>
              </a:extLst>
            </p:cNvPr>
            <p:cNvSpPr txBox="1"/>
            <p:nvPr/>
          </p:nvSpPr>
          <p:spPr>
            <a:xfrm>
              <a:off x="9438010" y="4343240"/>
              <a:ext cx="25006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OpenAI Developer’s forum, Aug 2024</a:t>
              </a:r>
              <a:br>
                <a:rPr lang="en-US" sz="1200" i="1" dirty="0"/>
              </a:br>
              <a:r>
                <a:rPr lang="en-US" sz="1200" i="1" dirty="0"/>
                <a:t> “Incorrect count of ‘r’ characters…”</a:t>
              </a:r>
              <a:br>
                <a:rPr lang="en-US" sz="1200" i="1" dirty="0"/>
              </a:br>
              <a:endParaRPr lang="en-US" sz="1200" i="1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0DAEDC-AFC1-7D04-140D-D6D49F96823A}"/>
              </a:ext>
            </a:extLst>
          </p:cNvPr>
          <p:cNvSpPr txBox="1"/>
          <p:nvPr/>
        </p:nvSpPr>
        <p:spPr>
          <a:xfrm>
            <a:off x="722580" y="923925"/>
            <a:ext cx="351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AI we were told to expect…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3A658-BCC5-B31D-B260-56D7E1FC966E}"/>
              </a:ext>
            </a:extLst>
          </p:cNvPr>
          <p:cNvSpPr txBox="1"/>
          <p:nvPr/>
        </p:nvSpPr>
        <p:spPr>
          <a:xfrm>
            <a:off x="5489469" y="916233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AI we were given…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018DE4-514D-E640-BAD0-F90401ACC9F4}"/>
              </a:ext>
            </a:extLst>
          </p:cNvPr>
          <p:cNvGrpSpPr/>
          <p:nvPr/>
        </p:nvGrpSpPr>
        <p:grpSpPr>
          <a:xfrm>
            <a:off x="5070432" y="1306008"/>
            <a:ext cx="4130679" cy="1464053"/>
            <a:chOff x="5070432" y="1306008"/>
            <a:chExt cx="4130679" cy="146405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399DBA7-6768-0D35-7B6C-0EBBC20F1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0432" y="1306008"/>
              <a:ext cx="3959512" cy="11872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F95ACF-71B3-A184-91A7-F2E1033D78A0}"/>
                </a:ext>
              </a:extLst>
            </p:cNvPr>
            <p:cNvSpPr txBox="1"/>
            <p:nvPr/>
          </p:nvSpPr>
          <p:spPr>
            <a:xfrm>
              <a:off x="5070432" y="2493062"/>
              <a:ext cx="4130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ChatGPT, Dec 10, 2024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15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9355</TotalTime>
  <Words>2281</Words>
  <Application>Microsoft Office PowerPoint</Application>
  <PresentationFormat>Widescreen</PresentationFormat>
  <Paragraphs>274</Paragraphs>
  <Slides>21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Aptos</vt:lpstr>
      <vt:lpstr>Arial</vt:lpstr>
      <vt:lpstr>Baguet Script</vt:lpstr>
      <vt:lpstr>Calibri</vt:lpstr>
      <vt:lpstr>Calibri Light</vt:lpstr>
      <vt:lpstr>Cambria Math</vt:lpstr>
      <vt:lpstr>Courier New</vt:lpstr>
      <vt:lpstr>Eras Demi ITC</vt:lpstr>
      <vt:lpstr>RobotoDraft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Walter</dc:creator>
  <cp:lastModifiedBy>Benjamin Walter</cp:lastModifiedBy>
  <cp:revision>131</cp:revision>
  <dcterms:created xsi:type="dcterms:W3CDTF">2024-01-28T19:27:22Z</dcterms:created>
  <dcterms:modified xsi:type="dcterms:W3CDTF">2024-12-12T01:56:52Z</dcterms:modified>
</cp:coreProperties>
</file>